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12" r:id="rId3"/>
    <p:sldId id="314" r:id="rId5"/>
    <p:sldId id="703" r:id="rId6"/>
    <p:sldId id="699" r:id="rId7"/>
    <p:sldId id="700" r:id="rId8"/>
    <p:sldId id="701" r:id="rId9"/>
    <p:sldId id="702" r:id="rId10"/>
    <p:sldId id="704" r:id="rId11"/>
    <p:sldId id="705" r:id="rId12"/>
    <p:sldId id="706" r:id="rId13"/>
    <p:sldId id="708" r:id="rId14"/>
    <p:sldId id="709" r:id="rId15"/>
    <p:sldId id="710" r:id="rId16"/>
    <p:sldId id="711" r:id="rId17"/>
    <p:sldId id="712" r:id="rId18"/>
    <p:sldId id="713" r:id="rId19"/>
    <p:sldId id="714" r:id="rId20"/>
    <p:sldId id="715" r:id="rId21"/>
    <p:sldId id="716" r:id="rId22"/>
    <p:sldId id="717" r:id="rId23"/>
    <p:sldId id="718" r:id="rId24"/>
    <p:sldId id="719" r:id="rId25"/>
    <p:sldId id="720" r:id="rId26"/>
    <p:sldId id="721" r:id="rId27"/>
    <p:sldId id="723" r:id="rId28"/>
    <p:sldId id="722" r:id="rId29"/>
    <p:sldId id="651" r:id="rId30"/>
    <p:sldId id="519" r:id="rId31"/>
    <p:sldId id="520" r:id="rId32"/>
    <p:sldId id="521" r:id="rId33"/>
    <p:sldId id="526" r:id="rId34"/>
    <p:sldId id="522" r:id="rId35"/>
    <p:sldId id="523" r:id="rId36"/>
    <p:sldId id="524" r:id="rId37"/>
    <p:sldId id="525" r:id="rId38"/>
    <p:sldId id="527" r:id="rId39"/>
    <p:sldId id="528" r:id="rId40"/>
    <p:sldId id="529" r:id="rId41"/>
    <p:sldId id="738" r:id="rId42"/>
    <p:sldId id="735" r:id="rId43"/>
    <p:sldId id="736" r:id="rId44"/>
    <p:sldId id="739" r:id="rId45"/>
    <p:sldId id="728" r:id="rId46"/>
    <p:sldId id="729" r:id="rId47"/>
    <p:sldId id="730" r:id="rId48"/>
    <p:sldId id="731" r:id="rId49"/>
    <p:sldId id="740" r:id="rId50"/>
    <p:sldId id="741" r:id="rId51"/>
    <p:sldId id="742" r:id="rId52"/>
    <p:sldId id="737" r:id="rId53"/>
    <p:sldId id="535" r:id="rId54"/>
    <p:sldId id="743" r:id="rId55"/>
    <p:sldId id="744" r:id="rId56"/>
    <p:sldId id="536" r:id="rId57"/>
    <p:sldId id="537" r:id="rId58"/>
    <p:sldId id="538" r:id="rId59"/>
    <p:sldId id="734" r:id="rId60"/>
    <p:sldId id="540" r:id="rId61"/>
    <p:sldId id="745" r:id="rId62"/>
    <p:sldId id="746" r:id="rId63"/>
    <p:sldId id="747" r:id="rId64"/>
    <p:sldId id="748" r:id="rId65"/>
    <p:sldId id="541" r:id="rId66"/>
    <p:sldId id="542" r:id="rId67"/>
    <p:sldId id="543" r:id="rId68"/>
    <p:sldId id="544" r:id="rId69"/>
    <p:sldId id="545" r:id="rId70"/>
    <p:sldId id="546" r:id="rId71"/>
    <p:sldId id="553" r:id="rId72"/>
    <p:sldId id="547" r:id="rId73"/>
    <p:sldId id="548" r:id="rId74"/>
    <p:sldId id="549" r:id="rId75"/>
    <p:sldId id="550" r:id="rId76"/>
    <p:sldId id="551" r:id="rId77"/>
    <p:sldId id="552" r:id="rId78"/>
  </p:sldIdLst>
  <p:sldSz cx="12192000" cy="6858000"/>
  <p:notesSz cx="6858000" cy="9144000"/>
  <p:embeddedFontLst>
    <p:embeddedFont>
      <p:font typeface="Arial Unicode MS" panose="020B0604020202020204" charset="-122"/>
      <p:regular r:id="rId82"/>
    </p:embeddedFont>
  </p:embeddedFontLst>
  <p:custDataLst>
    <p:tags r:id="rId83"/>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Light" panose="020B0502040204020203"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95889" autoAdjust="0"/>
  </p:normalViewPr>
  <p:slideViewPr>
    <p:cSldViewPr snapToGrid="0">
      <p:cViewPr varScale="1">
        <p:scale>
          <a:sx n="99" d="100"/>
          <a:sy n="99" d="100"/>
        </p:scale>
        <p:origin x="208" y="71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gs" Target="tags/tag2.xml"/><Relationship Id="rId82" Type="http://schemas.openxmlformats.org/officeDocument/2006/relationships/font" Target="fonts/font1.fntdata"/><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itchFamily="2" charset="-122"/>
              </a:rPr>
            </a:fld>
            <a:endParaRPr lang="zh-CN" altLang="en-US">
              <a:latin typeface="Calibri" panose="020F0502020204030204" pitchFamily="3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GB" altLang="zh-CN" sz="1200" kern="1200" dirty="0">
                <a:solidFill>
                  <a:schemeClr val="tx1"/>
                </a:solidFill>
                <a:effectLst/>
                <a:latin typeface="+mn-lt"/>
                <a:ea typeface="+mn-ea"/>
                <a:cs typeface="+mn-cs"/>
              </a:rPr>
              <a:t>@Controller</a:t>
            </a:r>
            <a:br>
              <a:rPr lang="en-GB" altLang="zh-CN" sz="1200" kern="1200" dirty="0">
                <a:solidFill>
                  <a:schemeClr val="tx1"/>
                </a:solidFill>
                <a:effectLst/>
                <a:latin typeface="+mn-lt"/>
                <a:ea typeface="+mn-ea"/>
                <a:cs typeface="+mn-cs"/>
              </a:rPr>
            </a:b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RequestMapping</a:t>
            </a:r>
            <a:r>
              <a:rPr lang="en-GB" altLang="zh-CN" dirty="0"/>
              <a:t>(</a:t>
            </a:r>
            <a:r>
              <a:rPr lang="en-GB" altLang="zh-CN" sz="1200" kern="1200" dirty="0">
                <a:solidFill>
                  <a:schemeClr val="tx1"/>
                </a:solidFill>
                <a:effectLst/>
                <a:latin typeface="+mn-lt"/>
                <a:ea typeface="+mn-ea"/>
                <a:cs typeface="+mn-cs"/>
              </a:rPr>
              <a:t>"/upload"</a:t>
            </a:r>
            <a:r>
              <a:rPr lang="en-GB" altLang="zh-CN" dirty="0"/>
              <a:t>)</a:t>
            </a:r>
            <a:br>
              <a:rPr lang="en-GB" altLang="zh-CN" dirty="0"/>
            </a:br>
            <a:r>
              <a:rPr lang="en-GB" altLang="zh-CN" sz="1200" kern="1200" dirty="0">
                <a:solidFill>
                  <a:schemeClr val="tx1"/>
                </a:solidFill>
                <a:effectLst/>
                <a:latin typeface="+mn-lt"/>
                <a:ea typeface="+mn-ea"/>
                <a:cs typeface="+mn-cs"/>
              </a:rPr>
              <a:t>public class </a:t>
            </a:r>
            <a:r>
              <a:rPr lang="en-GB" altLang="zh-CN" sz="1200" kern="1200" dirty="0" err="1">
                <a:solidFill>
                  <a:schemeClr val="tx1"/>
                </a:solidFill>
                <a:effectLst/>
                <a:latin typeface="+mn-lt"/>
                <a:ea typeface="+mn-ea"/>
                <a:cs typeface="+mn-cs"/>
              </a:rPr>
              <a:t>FileUploadController</a:t>
            </a:r>
            <a:r>
              <a:rPr lang="en-GB" altLang="zh-CN" sz="1200" kern="1200" dirty="0">
                <a:solidFill>
                  <a:schemeClr val="tx1"/>
                </a:solidFill>
                <a:effectLst/>
                <a:latin typeface="+mn-lt"/>
                <a:ea typeface="+mn-ea"/>
                <a:cs typeface="+mn-cs"/>
              </a:rPr>
              <a:t> </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PostMapping</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public String </a:t>
            </a:r>
            <a:r>
              <a:rPr lang="en-GB" altLang="zh-CN" sz="1200" kern="1200" dirty="0" err="1">
                <a:solidFill>
                  <a:schemeClr val="tx1"/>
                </a:solidFill>
                <a:effectLst/>
                <a:latin typeface="+mn-lt"/>
                <a:ea typeface="+mn-ea"/>
                <a:cs typeface="+mn-cs"/>
              </a:rPr>
              <a:t>handleFormUpload</a:t>
            </a:r>
            <a:r>
              <a:rPr lang="en-GB" altLang="zh-CN" dirty="0"/>
              <a:t>(</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RequestParam</a:t>
            </a:r>
            <a:r>
              <a:rPr lang="en-GB" altLang="zh-CN" dirty="0"/>
              <a:t>(</a:t>
            </a:r>
            <a:r>
              <a:rPr lang="en-GB" altLang="zh-CN" sz="1200" kern="1200" dirty="0">
                <a:solidFill>
                  <a:schemeClr val="tx1"/>
                </a:solidFill>
                <a:effectLst/>
                <a:latin typeface="+mn-lt"/>
                <a:ea typeface="+mn-ea"/>
                <a:cs typeface="+mn-cs"/>
              </a:rPr>
              <a:t>"name"</a:t>
            </a:r>
            <a:r>
              <a:rPr lang="en-GB" altLang="zh-CN" dirty="0"/>
              <a:t>) </a:t>
            </a:r>
            <a:r>
              <a:rPr lang="en-GB" altLang="zh-CN" sz="1200" kern="1200" dirty="0">
                <a:solidFill>
                  <a:schemeClr val="tx1"/>
                </a:solidFill>
                <a:effectLst/>
                <a:latin typeface="+mn-lt"/>
                <a:ea typeface="+mn-ea"/>
                <a:cs typeface="+mn-cs"/>
              </a:rPr>
              <a:t>String </a:t>
            </a:r>
            <a:r>
              <a:rPr lang="en-GB" altLang="zh-CN" dirty="0"/>
              <a:t>name, </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RequestParam</a:t>
            </a:r>
            <a:r>
              <a:rPr lang="en-GB" altLang="zh-CN" dirty="0"/>
              <a:t>(</a:t>
            </a:r>
            <a:r>
              <a:rPr lang="en-GB" altLang="zh-CN" sz="1200" kern="1200" dirty="0">
                <a:solidFill>
                  <a:schemeClr val="tx1"/>
                </a:solidFill>
                <a:effectLst/>
                <a:latin typeface="+mn-lt"/>
                <a:ea typeface="+mn-ea"/>
                <a:cs typeface="+mn-cs"/>
              </a:rPr>
              <a:t>"file"</a:t>
            </a:r>
            <a:r>
              <a:rPr lang="en-GB" altLang="zh-CN" dirty="0"/>
              <a:t>) </a:t>
            </a:r>
            <a:r>
              <a:rPr lang="en-GB" altLang="zh-CN" sz="1200" kern="1200" dirty="0" err="1">
                <a:solidFill>
                  <a:schemeClr val="tx1"/>
                </a:solidFill>
                <a:effectLst/>
                <a:latin typeface="+mn-lt"/>
                <a:ea typeface="+mn-ea"/>
                <a:cs typeface="+mn-cs"/>
              </a:rPr>
              <a:t>MultipartFile</a:t>
            </a:r>
            <a:r>
              <a:rPr lang="en-GB" altLang="zh-CN" sz="1200" kern="1200" dirty="0">
                <a:solidFill>
                  <a:schemeClr val="tx1"/>
                </a:solidFill>
                <a:effectLst/>
                <a:latin typeface="+mn-lt"/>
                <a:ea typeface="+mn-ea"/>
                <a:cs typeface="+mn-cs"/>
              </a:rPr>
              <a:t> </a:t>
            </a:r>
            <a:r>
              <a:rPr lang="en-GB" altLang="zh-CN" dirty="0"/>
              <a:t>file){</a:t>
            </a:r>
            <a:br>
              <a:rPr lang="en-GB" altLang="zh-CN" dirty="0"/>
            </a:br>
            <a:r>
              <a:rPr lang="en-GB" altLang="zh-CN" dirty="0"/>
              <a:t>        </a:t>
            </a:r>
            <a:r>
              <a:rPr lang="en-GB" altLang="zh-CN" sz="1200" kern="1200" dirty="0">
                <a:solidFill>
                  <a:schemeClr val="tx1"/>
                </a:solidFill>
                <a:effectLst/>
                <a:latin typeface="+mn-lt"/>
                <a:ea typeface="+mn-ea"/>
                <a:cs typeface="+mn-cs"/>
              </a:rPr>
              <a:t>if</a:t>
            </a:r>
            <a:r>
              <a:rPr lang="en-GB" altLang="zh-CN" dirty="0"/>
              <a:t>(!</a:t>
            </a:r>
            <a:r>
              <a:rPr lang="en-GB" altLang="zh-CN" dirty="0" err="1"/>
              <a:t>file.isEmpty</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String </a:t>
            </a:r>
            <a:r>
              <a:rPr lang="en-GB" altLang="zh-CN" sz="1200" kern="1200" dirty="0" err="1">
                <a:solidFill>
                  <a:schemeClr val="tx1"/>
                </a:solidFill>
                <a:effectLst/>
                <a:latin typeface="+mn-lt"/>
                <a:ea typeface="+mn-ea"/>
                <a:cs typeface="+mn-cs"/>
              </a:rPr>
              <a:t>originalFilename</a:t>
            </a:r>
            <a:r>
              <a:rPr lang="en-GB" altLang="zh-CN" sz="1200" kern="1200" dirty="0">
                <a:solidFill>
                  <a:schemeClr val="tx1"/>
                </a:solidFill>
                <a:effectLst/>
                <a:latin typeface="+mn-lt"/>
                <a:ea typeface="+mn-ea"/>
                <a:cs typeface="+mn-cs"/>
              </a:rPr>
              <a:t> </a:t>
            </a:r>
            <a:r>
              <a:rPr lang="en-GB" altLang="zh-CN" dirty="0"/>
              <a:t>= </a:t>
            </a:r>
            <a:r>
              <a:rPr lang="en-GB" altLang="zh-CN" dirty="0" err="1"/>
              <a:t>file.getOriginalFilename</a:t>
            </a:r>
            <a:r>
              <a:rPr lang="en-GB" altLang="zh-CN" dirty="0"/>
              <a:t>();</a:t>
            </a:r>
            <a:br>
              <a:rPr lang="en-GB" altLang="zh-CN" dirty="0"/>
            </a:br>
            <a:r>
              <a:rPr lang="en-GB" altLang="zh-CN" dirty="0"/>
              <a:t>            </a:t>
            </a:r>
            <a:r>
              <a:rPr lang="en-GB" altLang="zh-CN" sz="1200" kern="1200" dirty="0" err="1">
                <a:solidFill>
                  <a:schemeClr val="tx1"/>
                </a:solidFill>
                <a:effectLst/>
                <a:latin typeface="+mn-lt"/>
                <a:ea typeface="+mn-ea"/>
                <a:cs typeface="+mn-cs"/>
              </a:rPr>
              <a:t>System</a:t>
            </a:r>
            <a:r>
              <a:rPr lang="en-GB" altLang="zh-CN" dirty="0" err="1"/>
              <a:t>.</a:t>
            </a:r>
            <a:r>
              <a:rPr lang="en-GB" altLang="zh-CN" sz="1200" i="1" kern="1200" dirty="0" err="1">
                <a:solidFill>
                  <a:schemeClr val="tx1"/>
                </a:solidFill>
                <a:effectLst/>
                <a:latin typeface="+mn-lt"/>
                <a:ea typeface="+mn-ea"/>
                <a:cs typeface="+mn-cs"/>
              </a:rPr>
              <a:t>out</a:t>
            </a:r>
            <a:r>
              <a:rPr lang="en-GB" altLang="zh-CN" dirty="0" err="1"/>
              <a:t>.println</a:t>
            </a:r>
            <a:r>
              <a:rPr lang="en-GB" altLang="zh-CN" dirty="0"/>
              <a:t>(</a:t>
            </a:r>
            <a:r>
              <a:rPr lang="en-GB" altLang="zh-CN" sz="1200" kern="1200" dirty="0" err="1">
                <a:solidFill>
                  <a:schemeClr val="tx1"/>
                </a:solidFill>
                <a:effectLst/>
                <a:latin typeface="+mn-lt"/>
                <a:ea typeface="+mn-ea"/>
                <a:cs typeface="+mn-cs"/>
              </a:rPr>
              <a:t>originalFilename</a:t>
            </a:r>
            <a:r>
              <a:rPr lang="en-GB" altLang="zh-CN" dirty="0"/>
              <a:t>);</a:t>
            </a:r>
            <a:br>
              <a:rPr lang="en-GB" altLang="zh-CN" dirty="0"/>
            </a:br>
            <a:r>
              <a:rPr lang="en-GB" altLang="zh-CN" dirty="0"/>
              <a:t>        }</a:t>
            </a:r>
            <a:br>
              <a:rPr lang="en-GB" altLang="zh-CN" dirty="0"/>
            </a:br>
            <a:r>
              <a:rPr lang="en-GB" altLang="zh-CN" dirty="0"/>
              <a:t>        </a:t>
            </a:r>
            <a:r>
              <a:rPr lang="en-GB" altLang="zh-CN" sz="1200" kern="1200" dirty="0">
                <a:solidFill>
                  <a:schemeClr val="tx1"/>
                </a:solidFill>
                <a:effectLst/>
                <a:latin typeface="+mn-lt"/>
                <a:ea typeface="+mn-ea"/>
                <a:cs typeface="+mn-cs"/>
              </a:rPr>
              <a:t>return "index"</a:t>
            </a:r>
            <a:r>
              <a:rPr lang="en-GB" altLang="zh-CN" dirty="0"/>
              <a:t>;</a:t>
            </a:r>
            <a:br>
              <a:rPr lang="en-GB" altLang="zh-CN" dirty="0"/>
            </a:br>
            <a:br>
              <a:rPr lang="en-GB" altLang="zh-CN" dirty="0"/>
            </a:br>
            <a:r>
              <a:rPr lang="en-GB" altLang="zh-CN" dirty="0"/>
              <a:t>    }</a:t>
            </a:r>
            <a:br>
              <a:rPr lang="en-GB" altLang="zh-CN" dirty="0"/>
            </a:br>
            <a:r>
              <a:rPr lang="en-GB" altLang="zh-CN" dirty="0"/>
              <a:t>    </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GetMapping</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public String </a:t>
            </a:r>
            <a:r>
              <a:rPr lang="en-GB" altLang="zh-CN" sz="1200" kern="1200" dirty="0" err="1">
                <a:solidFill>
                  <a:schemeClr val="tx1"/>
                </a:solidFill>
                <a:effectLst/>
                <a:latin typeface="+mn-lt"/>
                <a:ea typeface="+mn-ea"/>
                <a:cs typeface="+mn-cs"/>
              </a:rPr>
              <a:t>setUpUploadForm</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return "upload"</a:t>
            </a:r>
            <a:r>
              <a:rPr lang="en-GB" altLang="zh-CN" dirty="0"/>
              <a:t>;</a:t>
            </a:r>
            <a:br>
              <a:rPr lang="en-GB" altLang="zh-CN" dirty="0"/>
            </a:br>
            <a:br>
              <a:rPr lang="en-GB" altLang="zh-CN" dirty="0"/>
            </a:br>
            <a:r>
              <a:rPr lang="en-GB" altLang="zh-CN" dirty="0"/>
              <a:t>    }</a:t>
            </a:r>
            <a:br>
              <a:rPr lang="en-GB" altLang="zh-CN" dirty="0"/>
            </a:br>
            <a:r>
              <a:rPr lang="en-GB" altLang="zh-CN" dirty="0"/>
              <a:t>}</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GB" altLang="zh-CN" sz="1200" kern="1200" dirty="0">
                <a:solidFill>
                  <a:schemeClr val="tx1"/>
                </a:solidFill>
                <a:effectLst/>
                <a:latin typeface="+mn-lt"/>
                <a:ea typeface="+mn-ea"/>
                <a:cs typeface="+mn-cs"/>
              </a:rPr>
              <a:t>@Controller</a:t>
            </a:r>
            <a:br>
              <a:rPr lang="en-GB" altLang="zh-CN" sz="1200" kern="1200" dirty="0">
                <a:solidFill>
                  <a:schemeClr val="tx1"/>
                </a:solidFill>
                <a:effectLst/>
                <a:latin typeface="+mn-lt"/>
                <a:ea typeface="+mn-ea"/>
                <a:cs typeface="+mn-cs"/>
              </a:rPr>
            </a:b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RequestMapping</a:t>
            </a:r>
            <a:r>
              <a:rPr lang="en-GB" altLang="zh-CN" dirty="0"/>
              <a:t>(</a:t>
            </a:r>
            <a:r>
              <a:rPr lang="en-GB" altLang="zh-CN" sz="1200" kern="1200" dirty="0">
                <a:solidFill>
                  <a:schemeClr val="tx1"/>
                </a:solidFill>
                <a:effectLst/>
                <a:latin typeface="+mn-lt"/>
                <a:ea typeface="+mn-ea"/>
                <a:cs typeface="+mn-cs"/>
              </a:rPr>
              <a:t>"/upload"</a:t>
            </a:r>
            <a:r>
              <a:rPr lang="en-GB" altLang="zh-CN" dirty="0"/>
              <a:t>)</a:t>
            </a:r>
            <a:br>
              <a:rPr lang="en-GB" altLang="zh-CN" dirty="0"/>
            </a:br>
            <a:r>
              <a:rPr lang="en-GB" altLang="zh-CN" sz="1200" kern="1200" dirty="0">
                <a:solidFill>
                  <a:schemeClr val="tx1"/>
                </a:solidFill>
                <a:effectLst/>
                <a:latin typeface="+mn-lt"/>
                <a:ea typeface="+mn-ea"/>
                <a:cs typeface="+mn-cs"/>
              </a:rPr>
              <a:t>public class </a:t>
            </a:r>
            <a:r>
              <a:rPr lang="en-GB" altLang="zh-CN" sz="1200" kern="1200" dirty="0" err="1">
                <a:solidFill>
                  <a:schemeClr val="tx1"/>
                </a:solidFill>
                <a:effectLst/>
                <a:latin typeface="+mn-lt"/>
                <a:ea typeface="+mn-ea"/>
                <a:cs typeface="+mn-cs"/>
              </a:rPr>
              <a:t>FileUploadController</a:t>
            </a:r>
            <a:r>
              <a:rPr lang="en-GB" altLang="zh-CN" sz="1200" kern="1200" dirty="0">
                <a:solidFill>
                  <a:schemeClr val="tx1"/>
                </a:solidFill>
                <a:effectLst/>
                <a:latin typeface="+mn-lt"/>
                <a:ea typeface="+mn-ea"/>
                <a:cs typeface="+mn-cs"/>
              </a:rPr>
              <a:t> </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PostMapping</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public String </a:t>
            </a:r>
            <a:r>
              <a:rPr lang="en-GB" altLang="zh-CN" sz="1200" kern="1200" dirty="0" err="1">
                <a:solidFill>
                  <a:schemeClr val="tx1"/>
                </a:solidFill>
                <a:effectLst/>
                <a:latin typeface="+mn-lt"/>
                <a:ea typeface="+mn-ea"/>
                <a:cs typeface="+mn-cs"/>
              </a:rPr>
              <a:t>handleFormUpload</a:t>
            </a:r>
            <a:r>
              <a:rPr lang="en-GB" altLang="zh-CN" dirty="0"/>
              <a:t>(</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RequestParam</a:t>
            </a:r>
            <a:r>
              <a:rPr lang="en-GB" altLang="zh-CN" dirty="0"/>
              <a:t>(</a:t>
            </a:r>
            <a:r>
              <a:rPr lang="en-GB" altLang="zh-CN" sz="1200" kern="1200" dirty="0">
                <a:solidFill>
                  <a:schemeClr val="tx1"/>
                </a:solidFill>
                <a:effectLst/>
                <a:latin typeface="+mn-lt"/>
                <a:ea typeface="+mn-ea"/>
                <a:cs typeface="+mn-cs"/>
              </a:rPr>
              <a:t>"name"</a:t>
            </a:r>
            <a:r>
              <a:rPr lang="en-GB" altLang="zh-CN" dirty="0"/>
              <a:t>) </a:t>
            </a:r>
            <a:r>
              <a:rPr lang="en-GB" altLang="zh-CN" sz="1200" kern="1200" dirty="0">
                <a:solidFill>
                  <a:schemeClr val="tx1"/>
                </a:solidFill>
                <a:effectLst/>
                <a:latin typeface="+mn-lt"/>
                <a:ea typeface="+mn-ea"/>
                <a:cs typeface="+mn-cs"/>
              </a:rPr>
              <a:t>String </a:t>
            </a:r>
            <a:r>
              <a:rPr lang="en-GB" altLang="zh-CN" dirty="0"/>
              <a:t>name, </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RequestParam</a:t>
            </a:r>
            <a:r>
              <a:rPr lang="en-GB" altLang="zh-CN" dirty="0"/>
              <a:t>(</a:t>
            </a:r>
            <a:r>
              <a:rPr lang="en-GB" altLang="zh-CN" sz="1200" kern="1200" dirty="0">
                <a:solidFill>
                  <a:schemeClr val="tx1"/>
                </a:solidFill>
                <a:effectLst/>
                <a:latin typeface="+mn-lt"/>
                <a:ea typeface="+mn-ea"/>
                <a:cs typeface="+mn-cs"/>
              </a:rPr>
              <a:t>"file"</a:t>
            </a:r>
            <a:r>
              <a:rPr lang="en-GB" altLang="zh-CN" dirty="0"/>
              <a:t>) </a:t>
            </a:r>
            <a:r>
              <a:rPr lang="en-GB" altLang="zh-CN" sz="1200" kern="1200" dirty="0" err="1">
                <a:solidFill>
                  <a:schemeClr val="tx1"/>
                </a:solidFill>
                <a:effectLst/>
                <a:latin typeface="+mn-lt"/>
                <a:ea typeface="+mn-ea"/>
                <a:cs typeface="+mn-cs"/>
              </a:rPr>
              <a:t>MultipartFile</a:t>
            </a:r>
            <a:r>
              <a:rPr lang="en-GB" altLang="zh-CN" sz="1200" kern="1200" dirty="0">
                <a:solidFill>
                  <a:schemeClr val="tx1"/>
                </a:solidFill>
                <a:effectLst/>
                <a:latin typeface="+mn-lt"/>
                <a:ea typeface="+mn-ea"/>
                <a:cs typeface="+mn-cs"/>
              </a:rPr>
              <a:t> </a:t>
            </a:r>
            <a:r>
              <a:rPr lang="en-GB" altLang="zh-CN" dirty="0"/>
              <a:t>file){</a:t>
            </a:r>
            <a:br>
              <a:rPr lang="en-GB" altLang="zh-CN" dirty="0"/>
            </a:br>
            <a:r>
              <a:rPr lang="en-GB" altLang="zh-CN" dirty="0"/>
              <a:t>        </a:t>
            </a:r>
            <a:r>
              <a:rPr lang="en-GB" altLang="zh-CN" sz="1200" kern="1200" dirty="0">
                <a:solidFill>
                  <a:schemeClr val="tx1"/>
                </a:solidFill>
                <a:effectLst/>
                <a:latin typeface="+mn-lt"/>
                <a:ea typeface="+mn-ea"/>
                <a:cs typeface="+mn-cs"/>
              </a:rPr>
              <a:t>if</a:t>
            </a:r>
            <a:r>
              <a:rPr lang="en-GB" altLang="zh-CN" dirty="0"/>
              <a:t>(!</a:t>
            </a:r>
            <a:r>
              <a:rPr lang="en-GB" altLang="zh-CN" dirty="0" err="1"/>
              <a:t>file.isEmpty</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String </a:t>
            </a:r>
            <a:r>
              <a:rPr lang="en-GB" altLang="zh-CN" sz="1200" kern="1200" dirty="0" err="1">
                <a:solidFill>
                  <a:schemeClr val="tx1"/>
                </a:solidFill>
                <a:effectLst/>
                <a:latin typeface="+mn-lt"/>
                <a:ea typeface="+mn-ea"/>
                <a:cs typeface="+mn-cs"/>
              </a:rPr>
              <a:t>originalFilename</a:t>
            </a:r>
            <a:r>
              <a:rPr lang="en-GB" altLang="zh-CN" sz="1200" kern="1200" dirty="0">
                <a:solidFill>
                  <a:schemeClr val="tx1"/>
                </a:solidFill>
                <a:effectLst/>
                <a:latin typeface="+mn-lt"/>
                <a:ea typeface="+mn-ea"/>
                <a:cs typeface="+mn-cs"/>
              </a:rPr>
              <a:t> </a:t>
            </a:r>
            <a:r>
              <a:rPr lang="en-GB" altLang="zh-CN" dirty="0"/>
              <a:t>= </a:t>
            </a:r>
            <a:r>
              <a:rPr lang="en-GB" altLang="zh-CN" dirty="0" err="1"/>
              <a:t>file.getOriginalFilename</a:t>
            </a:r>
            <a:r>
              <a:rPr lang="en-GB" altLang="zh-CN" dirty="0"/>
              <a:t>();</a:t>
            </a:r>
            <a:br>
              <a:rPr lang="en-GB" altLang="zh-CN" dirty="0"/>
            </a:br>
            <a:r>
              <a:rPr lang="en-GB" altLang="zh-CN" dirty="0"/>
              <a:t>            </a:t>
            </a:r>
            <a:r>
              <a:rPr lang="en-GB" altLang="zh-CN" sz="1200" kern="1200" dirty="0" err="1">
                <a:solidFill>
                  <a:schemeClr val="tx1"/>
                </a:solidFill>
                <a:effectLst/>
                <a:latin typeface="+mn-lt"/>
                <a:ea typeface="+mn-ea"/>
                <a:cs typeface="+mn-cs"/>
              </a:rPr>
              <a:t>System</a:t>
            </a:r>
            <a:r>
              <a:rPr lang="en-GB" altLang="zh-CN" dirty="0" err="1"/>
              <a:t>.</a:t>
            </a:r>
            <a:r>
              <a:rPr lang="en-GB" altLang="zh-CN" sz="1200" i="1" kern="1200" dirty="0" err="1">
                <a:solidFill>
                  <a:schemeClr val="tx1"/>
                </a:solidFill>
                <a:effectLst/>
                <a:latin typeface="+mn-lt"/>
                <a:ea typeface="+mn-ea"/>
                <a:cs typeface="+mn-cs"/>
              </a:rPr>
              <a:t>out</a:t>
            </a:r>
            <a:r>
              <a:rPr lang="en-GB" altLang="zh-CN" dirty="0" err="1"/>
              <a:t>.println</a:t>
            </a:r>
            <a:r>
              <a:rPr lang="en-GB" altLang="zh-CN" dirty="0"/>
              <a:t>(</a:t>
            </a:r>
            <a:r>
              <a:rPr lang="en-GB" altLang="zh-CN" sz="1200" kern="1200" dirty="0" err="1">
                <a:solidFill>
                  <a:schemeClr val="tx1"/>
                </a:solidFill>
                <a:effectLst/>
                <a:latin typeface="+mn-lt"/>
                <a:ea typeface="+mn-ea"/>
                <a:cs typeface="+mn-cs"/>
              </a:rPr>
              <a:t>originalFilename</a:t>
            </a:r>
            <a:r>
              <a:rPr lang="en-GB" altLang="zh-CN" dirty="0"/>
              <a:t>);</a:t>
            </a:r>
            <a:br>
              <a:rPr lang="en-GB" altLang="zh-CN" dirty="0"/>
            </a:br>
            <a:r>
              <a:rPr lang="en-GB" altLang="zh-CN" dirty="0"/>
              <a:t>        }</a:t>
            </a:r>
            <a:br>
              <a:rPr lang="en-GB" altLang="zh-CN" dirty="0"/>
            </a:br>
            <a:r>
              <a:rPr lang="en-GB" altLang="zh-CN" dirty="0"/>
              <a:t>        </a:t>
            </a:r>
            <a:r>
              <a:rPr lang="en-GB" altLang="zh-CN" sz="1200" kern="1200" dirty="0">
                <a:solidFill>
                  <a:schemeClr val="tx1"/>
                </a:solidFill>
                <a:effectLst/>
                <a:latin typeface="+mn-lt"/>
                <a:ea typeface="+mn-ea"/>
                <a:cs typeface="+mn-cs"/>
              </a:rPr>
              <a:t>return "index"</a:t>
            </a:r>
            <a:r>
              <a:rPr lang="en-GB" altLang="zh-CN" dirty="0"/>
              <a:t>;</a:t>
            </a:r>
            <a:br>
              <a:rPr lang="en-GB" altLang="zh-CN" dirty="0"/>
            </a:br>
            <a:br>
              <a:rPr lang="en-GB" altLang="zh-CN" dirty="0"/>
            </a:br>
            <a:r>
              <a:rPr lang="en-GB" altLang="zh-CN" dirty="0"/>
              <a:t>    }</a:t>
            </a:r>
            <a:br>
              <a:rPr lang="en-GB" altLang="zh-CN" dirty="0"/>
            </a:br>
            <a:r>
              <a:rPr lang="en-GB" altLang="zh-CN" dirty="0"/>
              <a:t>    </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GetMapping</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public String </a:t>
            </a:r>
            <a:r>
              <a:rPr lang="en-GB" altLang="zh-CN" sz="1200" kern="1200" dirty="0" err="1">
                <a:solidFill>
                  <a:schemeClr val="tx1"/>
                </a:solidFill>
                <a:effectLst/>
                <a:latin typeface="+mn-lt"/>
                <a:ea typeface="+mn-ea"/>
                <a:cs typeface="+mn-cs"/>
              </a:rPr>
              <a:t>setUpUploadForm</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return "upload"</a:t>
            </a:r>
            <a:r>
              <a:rPr lang="en-GB" altLang="zh-CN" dirty="0"/>
              <a:t>;</a:t>
            </a:r>
            <a:br>
              <a:rPr lang="en-GB" altLang="zh-CN" dirty="0"/>
            </a:br>
            <a:br>
              <a:rPr lang="en-GB" altLang="zh-CN" dirty="0"/>
            </a:br>
            <a:r>
              <a:rPr lang="en-GB" altLang="zh-CN" dirty="0"/>
              <a:t>    }</a:t>
            </a:r>
            <a:br>
              <a:rPr lang="en-GB" altLang="zh-CN" dirty="0"/>
            </a:br>
            <a:r>
              <a:rPr lang="en-GB" altLang="zh-CN" dirty="0"/>
              <a:t>}</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GB" altLang="zh-CN" sz="1200" kern="1200" dirty="0">
                <a:solidFill>
                  <a:schemeClr val="tx1"/>
                </a:solidFill>
                <a:effectLst/>
                <a:latin typeface="+mn-lt"/>
                <a:ea typeface="+mn-ea"/>
                <a:cs typeface="+mn-cs"/>
              </a:rPr>
              <a:t>@Controller</a:t>
            </a:r>
            <a:br>
              <a:rPr lang="en-GB" altLang="zh-CN" sz="1200" kern="1200" dirty="0">
                <a:solidFill>
                  <a:schemeClr val="tx1"/>
                </a:solidFill>
                <a:effectLst/>
                <a:latin typeface="+mn-lt"/>
                <a:ea typeface="+mn-ea"/>
                <a:cs typeface="+mn-cs"/>
              </a:rPr>
            </a:b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RequestMapping</a:t>
            </a:r>
            <a:r>
              <a:rPr lang="en-GB" altLang="zh-CN" dirty="0"/>
              <a:t>(</a:t>
            </a:r>
            <a:r>
              <a:rPr lang="en-GB" altLang="zh-CN" sz="1200" kern="1200" dirty="0">
                <a:solidFill>
                  <a:schemeClr val="tx1"/>
                </a:solidFill>
                <a:effectLst/>
                <a:latin typeface="+mn-lt"/>
                <a:ea typeface="+mn-ea"/>
                <a:cs typeface="+mn-cs"/>
              </a:rPr>
              <a:t>"/upload"</a:t>
            </a:r>
            <a:r>
              <a:rPr lang="en-GB" altLang="zh-CN" dirty="0"/>
              <a:t>)</a:t>
            </a:r>
            <a:br>
              <a:rPr lang="en-GB" altLang="zh-CN" dirty="0"/>
            </a:br>
            <a:r>
              <a:rPr lang="en-GB" altLang="zh-CN" sz="1200" kern="1200" dirty="0">
                <a:solidFill>
                  <a:schemeClr val="tx1"/>
                </a:solidFill>
                <a:effectLst/>
                <a:latin typeface="+mn-lt"/>
                <a:ea typeface="+mn-ea"/>
                <a:cs typeface="+mn-cs"/>
              </a:rPr>
              <a:t>public class </a:t>
            </a:r>
            <a:r>
              <a:rPr lang="en-GB" altLang="zh-CN" sz="1200" kern="1200" dirty="0" err="1">
                <a:solidFill>
                  <a:schemeClr val="tx1"/>
                </a:solidFill>
                <a:effectLst/>
                <a:latin typeface="+mn-lt"/>
                <a:ea typeface="+mn-ea"/>
                <a:cs typeface="+mn-cs"/>
              </a:rPr>
              <a:t>FileUploadController</a:t>
            </a:r>
            <a:r>
              <a:rPr lang="en-GB" altLang="zh-CN" sz="1200" kern="1200" dirty="0">
                <a:solidFill>
                  <a:schemeClr val="tx1"/>
                </a:solidFill>
                <a:effectLst/>
                <a:latin typeface="+mn-lt"/>
                <a:ea typeface="+mn-ea"/>
                <a:cs typeface="+mn-cs"/>
              </a:rPr>
              <a:t> </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PostMapping</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public String </a:t>
            </a:r>
            <a:r>
              <a:rPr lang="en-GB" altLang="zh-CN" sz="1200" kern="1200" dirty="0" err="1">
                <a:solidFill>
                  <a:schemeClr val="tx1"/>
                </a:solidFill>
                <a:effectLst/>
                <a:latin typeface="+mn-lt"/>
                <a:ea typeface="+mn-ea"/>
                <a:cs typeface="+mn-cs"/>
              </a:rPr>
              <a:t>handleFormUpload</a:t>
            </a:r>
            <a:r>
              <a:rPr lang="en-GB" altLang="zh-CN" dirty="0"/>
              <a:t>(</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RequestParam</a:t>
            </a:r>
            <a:r>
              <a:rPr lang="en-GB" altLang="zh-CN" dirty="0"/>
              <a:t>(</a:t>
            </a:r>
            <a:r>
              <a:rPr lang="en-GB" altLang="zh-CN" sz="1200" kern="1200" dirty="0">
                <a:solidFill>
                  <a:schemeClr val="tx1"/>
                </a:solidFill>
                <a:effectLst/>
                <a:latin typeface="+mn-lt"/>
                <a:ea typeface="+mn-ea"/>
                <a:cs typeface="+mn-cs"/>
              </a:rPr>
              <a:t>"name"</a:t>
            </a:r>
            <a:r>
              <a:rPr lang="en-GB" altLang="zh-CN" dirty="0"/>
              <a:t>) </a:t>
            </a:r>
            <a:r>
              <a:rPr lang="en-GB" altLang="zh-CN" sz="1200" kern="1200" dirty="0">
                <a:solidFill>
                  <a:schemeClr val="tx1"/>
                </a:solidFill>
                <a:effectLst/>
                <a:latin typeface="+mn-lt"/>
                <a:ea typeface="+mn-ea"/>
                <a:cs typeface="+mn-cs"/>
              </a:rPr>
              <a:t>String </a:t>
            </a:r>
            <a:r>
              <a:rPr lang="en-GB" altLang="zh-CN" dirty="0"/>
              <a:t>name, </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RequestParam</a:t>
            </a:r>
            <a:r>
              <a:rPr lang="en-GB" altLang="zh-CN" dirty="0"/>
              <a:t>(</a:t>
            </a:r>
            <a:r>
              <a:rPr lang="en-GB" altLang="zh-CN" sz="1200" kern="1200" dirty="0">
                <a:solidFill>
                  <a:schemeClr val="tx1"/>
                </a:solidFill>
                <a:effectLst/>
                <a:latin typeface="+mn-lt"/>
                <a:ea typeface="+mn-ea"/>
                <a:cs typeface="+mn-cs"/>
              </a:rPr>
              <a:t>"file"</a:t>
            </a:r>
            <a:r>
              <a:rPr lang="en-GB" altLang="zh-CN" dirty="0"/>
              <a:t>) </a:t>
            </a:r>
            <a:r>
              <a:rPr lang="en-GB" altLang="zh-CN" sz="1200" kern="1200" dirty="0" err="1">
                <a:solidFill>
                  <a:schemeClr val="tx1"/>
                </a:solidFill>
                <a:effectLst/>
                <a:latin typeface="+mn-lt"/>
                <a:ea typeface="+mn-ea"/>
                <a:cs typeface="+mn-cs"/>
              </a:rPr>
              <a:t>MultipartFile</a:t>
            </a:r>
            <a:r>
              <a:rPr lang="en-GB" altLang="zh-CN" sz="1200" kern="1200" dirty="0">
                <a:solidFill>
                  <a:schemeClr val="tx1"/>
                </a:solidFill>
                <a:effectLst/>
                <a:latin typeface="+mn-lt"/>
                <a:ea typeface="+mn-ea"/>
                <a:cs typeface="+mn-cs"/>
              </a:rPr>
              <a:t> </a:t>
            </a:r>
            <a:r>
              <a:rPr lang="en-GB" altLang="zh-CN" dirty="0"/>
              <a:t>file){</a:t>
            </a:r>
            <a:br>
              <a:rPr lang="en-GB" altLang="zh-CN" dirty="0"/>
            </a:br>
            <a:r>
              <a:rPr lang="en-GB" altLang="zh-CN" dirty="0"/>
              <a:t>        </a:t>
            </a:r>
            <a:r>
              <a:rPr lang="en-GB" altLang="zh-CN" sz="1200" kern="1200" dirty="0">
                <a:solidFill>
                  <a:schemeClr val="tx1"/>
                </a:solidFill>
                <a:effectLst/>
                <a:latin typeface="+mn-lt"/>
                <a:ea typeface="+mn-ea"/>
                <a:cs typeface="+mn-cs"/>
              </a:rPr>
              <a:t>if</a:t>
            </a:r>
            <a:r>
              <a:rPr lang="en-GB" altLang="zh-CN" dirty="0"/>
              <a:t>(!</a:t>
            </a:r>
            <a:r>
              <a:rPr lang="en-GB" altLang="zh-CN" dirty="0" err="1"/>
              <a:t>file.isEmpty</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String </a:t>
            </a:r>
            <a:r>
              <a:rPr lang="en-GB" altLang="zh-CN" sz="1200" kern="1200" dirty="0" err="1">
                <a:solidFill>
                  <a:schemeClr val="tx1"/>
                </a:solidFill>
                <a:effectLst/>
                <a:latin typeface="+mn-lt"/>
                <a:ea typeface="+mn-ea"/>
                <a:cs typeface="+mn-cs"/>
              </a:rPr>
              <a:t>originalFilename</a:t>
            </a:r>
            <a:r>
              <a:rPr lang="en-GB" altLang="zh-CN" sz="1200" kern="1200" dirty="0">
                <a:solidFill>
                  <a:schemeClr val="tx1"/>
                </a:solidFill>
                <a:effectLst/>
                <a:latin typeface="+mn-lt"/>
                <a:ea typeface="+mn-ea"/>
                <a:cs typeface="+mn-cs"/>
              </a:rPr>
              <a:t> </a:t>
            </a:r>
            <a:r>
              <a:rPr lang="en-GB" altLang="zh-CN" dirty="0"/>
              <a:t>= </a:t>
            </a:r>
            <a:r>
              <a:rPr lang="en-GB" altLang="zh-CN" dirty="0" err="1"/>
              <a:t>file.getOriginalFilename</a:t>
            </a:r>
            <a:r>
              <a:rPr lang="en-GB" altLang="zh-CN" dirty="0"/>
              <a:t>();</a:t>
            </a:r>
            <a:br>
              <a:rPr lang="en-GB" altLang="zh-CN" dirty="0"/>
            </a:br>
            <a:r>
              <a:rPr lang="en-GB" altLang="zh-CN" dirty="0"/>
              <a:t>            </a:t>
            </a:r>
            <a:r>
              <a:rPr lang="en-GB" altLang="zh-CN" sz="1200" kern="1200" dirty="0" err="1">
                <a:solidFill>
                  <a:schemeClr val="tx1"/>
                </a:solidFill>
                <a:effectLst/>
                <a:latin typeface="+mn-lt"/>
                <a:ea typeface="+mn-ea"/>
                <a:cs typeface="+mn-cs"/>
              </a:rPr>
              <a:t>System</a:t>
            </a:r>
            <a:r>
              <a:rPr lang="en-GB" altLang="zh-CN" dirty="0" err="1"/>
              <a:t>.</a:t>
            </a:r>
            <a:r>
              <a:rPr lang="en-GB" altLang="zh-CN" sz="1200" i="1" kern="1200" dirty="0" err="1">
                <a:solidFill>
                  <a:schemeClr val="tx1"/>
                </a:solidFill>
                <a:effectLst/>
                <a:latin typeface="+mn-lt"/>
                <a:ea typeface="+mn-ea"/>
                <a:cs typeface="+mn-cs"/>
              </a:rPr>
              <a:t>out</a:t>
            </a:r>
            <a:r>
              <a:rPr lang="en-GB" altLang="zh-CN" dirty="0" err="1"/>
              <a:t>.println</a:t>
            </a:r>
            <a:r>
              <a:rPr lang="en-GB" altLang="zh-CN" dirty="0"/>
              <a:t>(</a:t>
            </a:r>
            <a:r>
              <a:rPr lang="en-GB" altLang="zh-CN" sz="1200" kern="1200" dirty="0" err="1">
                <a:solidFill>
                  <a:schemeClr val="tx1"/>
                </a:solidFill>
                <a:effectLst/>
                <a:latin typeface="+mn-lt"/>
                <a:ea typeface="+mn-ea"/>
                <a:cs typeface="+mn-cs"/>
              </a:rPr>
              <a:t>originalFilename</a:t>
            </a:r>
            <a:r>
              <a:rPr lang="en-GB" altLang="zh-CN" dirty="0"/>
              <a:t>);</a:t>
            </a:r>
            <a:br>
              <a:rPr lang="en-GB" altLang="zh-CN" dirty="0"/>
            </a:br>
            <a:r>
              <a:rPr lang="en-GB" altLang="zh-CN" dirty="0"/>
              <a:t>        }</a:t>
            </a:r>
            <a:br>
              <a:rPr lang="en-GB" altLang="zh-CN" dirty="0"/>
            </a:br>
            <a:r>
              <a:rPr lang="en-GB" altLang="zh-CN" dirty="0"/>
              <a:t>        </a:t>
            </a:r>
            <a:r>
              <a:rPr lang="en-GB" altLang="zh-CN" sz="1200" kern="1200" dirty="0">
                <a:solidFill>
                  <a:schemeClr val="tx1"/>
                </a:solidFill>
                <a:effectLst/>
                <a:latin typeface="+mn-lt"/>
                <a:ea typeface="+mn-ea"/>
                <a:cs typeface="+mn-cs"/>
              </a:rPr>
              <a:t>return "index"</a:t>
            </a:r>
            <a:r>
              <a:rPr lang="en-GB" altLang="zh-CN" dirty="0"/>
              <a:t>;</a:t>
            </a:r>
            <a:br>
              <a:rPr lang="en-GB" altLang="zh-CN" dirty="0"/>
            </a:br>
            <a:br>
              <a:rPr lang="en-GB" altLang="zh-CN" dirty="0"/>
            </a:br>
            <a:r>
              <a:rPr lang="en-GB" altLang="zh-CN" dirty="0"/>
              <a:t>    }</a:t>
            </a:r>
            <a:br>
              <a:rPr lang="en-GB" altLang="zh-CN" dirty="0"/>
            </a:br>
            <a:r>
              <a:rPr lang="en-GB" altLang="zh-CN" dirty="0"/>
              <a:t>    </a:t>
            </a:r>
            <a:r>
              <a:rPr lang="en-GB" altLang="zh-CN" sz="1200" kern="1200" dirty="0">
                <a:solidFill>
                  <a:schemeClr val="tx1"/>
                </a:solidFill>
                <a:effectLst/>
                <a:latin typeface="+mn-lt"/>
                <a:ea typeface="+mn-ea"/>
                <a:cs typeface="+mn-cs"/>
              </a:rPr>
              <a:t>@</a:t>
            </a:r>
            <a:r>
              <a:rPr lang="en-GB" altLang="zh-CN" sz="1200" kern="1200" dirty="0" err="1">
                <a:solidFill>
                  <a:schemeClr val="tx1"/>
                </a:solidFill>
                <a:effectLst/>
                <a:latin typeface="+mn-lt"/>
                <a:ea typeface="+mn-ea"/>
                <a:cs typeface="+mn-cs"/>
              </a:rPr>
              <a:t>GetMapping</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public String </a:t>
            </a:r>
            <a:r>
              <a:rPr lang="en-GB" altLang="zh-CN" sz="1200" kern="1200" dirty="0" err="1">
                <a:solidFill>
                  <a:schemeClr val="tx1"/>
                </a:solidFill>
                <a:effectLst/>
                <a:latin typeface="+mn-lt"/>
                <a:ea typeface="+mn-ea"/>
                <a:cs typeface="+mn-cs"/>
              </a:rPr>
              <a:t>setUpUploadForm</a:t>
            </a:r>
            <a:r>
              <a:rPr lang="en-GB" altLang="zh-CN" dirty="0"/>
              <a:t>(){</a:t>
            </a:r>
            <a:br>
              <a:rPr lang="en-GB" altLang="zh-CN" dirty="0"/>
            </a:br>
            <a:r>
              <a:rPr lang="en-GB" altLang="zh-CN" dirty="0"/>
              <a:t>        </a:t>
            </a:r>
            <a:r>
              <a:rPr lang="en-GB" altLang="zh-CN" sz="1200" kern="1200" dirty="0">
                <a:solidFill>
                  <a:schemeClr val="tx1"/>
                </a:solidFill>
                <a:effectLst/>
                <a:latin typeface="+mn-lt"/>
                <a:ea typeface="+mn-ea"/>
                <a:cs typeface="+mn-cs"/>
              </a:rPr>
              <a:t>return "upload"</a:t>
            </a:r>
            <a:r>
              <a:rPr lang="en-GB" altLang="zh-CN" dirty="0"/>
              <a:t>;</a:t>
            </a:r>
            <a:br>
              <a:rPr lang="en-GB" altLang="zh-CN" dirty="0"/>
            </a:br>
            <a:br>
              <a:rPr lang="en-GB" altLang="zh-CN" dirty="0"/>
            </a:br>
            <a:r>
              <a:rPr lang="en-GB" altLang="zh-CN" dirty="0"/>
              <a:t>    }</a:t>
            </a:r>
            <a:br>
              <a:rPr lang="en-GB" altLang="zh-CN" dirty="0"/>
            </a:br>
            <a:r>
              <a:rPr lang="en-GB" altLang="zh-CN" dirty="0"/>
              <a:t>}</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Student </a:t>
            </a:r>
            <a:r>
              <a:rPr lang="en-US" altLang="zh-CN" dirty="0" err="1"/>
              <a:t>stu</a:t>
            </a:r>
            <a:r>
              <a:rPr lang="en-US" altLang="zh-CN" dirty="0"/>
              <a:t> = </a:t>
            </a:r>
            <a:r>
              <a:rPr lang="en-US" altLang="zh-CN" sz="1200" b="1" kern="1200" dirty="0">
                <a:solidFill>
                  <a:schemeClr val="tx1"/>
                </a:solidFill>
                <a:effectLst/>
                <a:latin typeface="+mn-lt"/>
                <a:ea typeface="+mn-ea"/>
                <a:cs typeface="+mn-cs"/>
              </a:rPr>
              <a:t>new </a:t>
            </a:r>
            <a:r>
              <a:rPr lang="en-US" altLang="zh-CN" dirty="0"/>
              <a:t>Student();</a:t>
            </a:r>
            <a:br>
              <a:rPr lang="en-US" altLang="zh-CN" dirty="0"/>
            </a:br>
            <a:r>
              <a:rPr lang="en-US" altLang="zh-CN" dirty="0" err="1"/>
              <a:t>stu.setStuId</a:t>
            </a:r>
            <a:r>
              <a:rPr lang="en-US" altLang="zh-CN" dirty="0"/>
              <a:t>(</a:t>
            </a:r>
            <a:r>
              <a:rPr lang="en-US" altLang="zh-CN" dirty="0" err="1"/>
              <a:t>stuId</a:t>
            </a:r>
            <a:r>
              <a:rPr lang="en-US" altLang="zh-CN" dirty="0"/>
              <a:t>);</a:t>
            </a:r>
            <a:br>
              <a:rPr lang="en-US" altLang="zh-CN" dirty="0"/>
            </a:br>
            <a:r>
              <a:rPr lang="en-US" altLang="zh-CN" dirty="0" err="1"/>
              <a:t>stu.setStuName</a:t>
            </a:r>
            <a:r>
              <a:rPr lang="en-US" altLang="zh-CN" dirty="0"/>
              <a:t>(</a:t>
            </a:r>
            <a:r>
              <a:rPr lang="en-US" altLang="zh-CN" sz="1200" b="1"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王一一</a:t>
            </a:r>
            <a:r>
              <a:rPr lang="en-US" altLang="zh-CN" sz="1200" b="1" kern="1200" dirty="0">
                <a:solidFill>
                  <a:schemeClr val="tx1"/>
                </a:solidFill>
                <a:effectLst/>
                <a:latin typeface="+mn-lt"/>
                <a:ea typeface="+mn-ea"/>
                <a:cs typeface="+mn-cs"/>
              </a:rPr>
              <a:t>"</a:t>
            </a:r>
            <a:r>
              <a:rPr lang="en-US" altLang="zh-CN" dirty="0"/>
              <a:t>);</a:t>
            </a:r>
            <a:br>
              <a:rPr lang="en-US" altLang="zh-CN" dirty="0"/>
            </a:br>
            <a:r>
              <a:rPr lang="en-US" altLang="zh-CN" dirty="0" err="1"/>
              <a:t>stu.setGrade</a:t>
            </a:r>
            <a:r>
              <a:rPr lang="en-US" altLang="zh-CN" dirty="0"/>
              <a:t>(</a:t>
            </a:r>
            <a:r>
              <a:rPr lang="en-US" altLang="zh-CN" sz="1200" kern="1200" dirty="0">
                <a:solidFill>
                  <a:schemeClr val="tx1"/>
                </a:solidFill>
                <a:effectLst/>
                <a:latin typeface="+mn-lt"/>
                <a:ea typeface="+mn-ea"/>
                <a:cs typeface="+mn-cs"/>
              </a:rPr>
              <a:t>100</a:t>
            </a:r>
            <a:r>
              <a:rPr lang="en-US" altLang="zh-CN" dirty="0"/>
              <a:t>);</a:t>
            </a:r>
            <a:br>
              <a:rPr lang="en-US" altLang="zh-CN" dirty="0"/>
            </a:br>
            <a:r>
              <a:rPr lang="en-US" altLang="zh-CN" dirty="0" err="1"/>
              <a:t>request.setAttribute</a:t>
            </a:r>
            <a:r>
              <a:rPr lang="en-US" altLang="zh-CN" dirty="0"/>
              <a:t>(</a:t>
            </a:r>
            <a:r>
              <a:rPr lang="en-US" altLang="zh-CN" sz="1200" b="1" kern="1200" dirty="0">
                <a:solidFill>
                  <a:schemeClr val="tx1"/>
                </a:solidFill>
                <a:effectLst/>
                <a:latin typeface="+mn-lt"/>
                <a:ea typeface="+mn-ea"/>
                <a:cs typeface="+mn-cs"/>
              </a:rPr>
              <a:t>"</a:t>
            </a:r>
            <a:r>
              <a:rPr lang="en-US" altLang="zh-CN" sz="1200" b="1" kern="1200" dirty="0" err="1">
                <a:solidFill>
                  <a:schemeClr val="tx1"/>
                </a:solidFill>
                <a:effectLst/>
                <a:latin typeface="+mn-lt"/>
                <a:ea typeface="+mn-ea"/>
                <a:cs typeface="+mn-cs"/>
              </a:rPr>
              <a:t>stu</a:t>
            </a:r>
            <a:r>
              <a:rPr lang="en-US" altLang="zh-CN" sz="1200" b="1" kern="1200" dirty="0">
                <a:solidFill>
                  <a:schemeClr val="tx1"/>
                </a:solidFill>
                <a:effectLst/>
                <a:latin typeface="+mn-lt"/>
                <a:ea typeface="+mn-ea"/>
                <a:cs typeface="+mn-cs"/>
              </a:rPr>
              <a:t>"</a:t>
            </a:r>
            <a:r>
              <a:rPr lang="en-US" altLang="zh-CN" dirty="0"/>
              <a:t>,</a:t>
            </a:r>
            <a:r>
              <a:rPr lang="en-US" altLang="zh-CN" dirty="0" err="1"/>
              <a:t>stu</a:t>
            </a:r>
            <a:r>
              <a:rPr lang="en-US" altLang="zh-CN" dirty="0"/>
              <a:t>);</a:t>
            </a:r>
            <a:br>
              <a:rPr lang="en-US" altLang="zh-CN" dirty="0"/>
            </a:br>
            <a:r>
              <a:rPr lang="en-US" altLang="zh-CN" dirty="0" err="1"/>
              <a:t>RequestDispatcher</a:t>
            </a:r>
            <a:r>
              <a:rPr lang="en-US" altLang="zh-CN" dirty="0"/>
              <a:t> </a:t>
            </a:r>
            <a:r>
              <a:rPr lang="en-US" altLang="zh-CN" dirty="0" err="1"/>
              <a:t>rd</a:t>
            </a:r>
            <a:r>
              <a:rPr lang="en-US" altLang="zh-CN" dirty="0"/>
              <a:t> = </a:t>
            </a:r>
            <a:r>
              <a:rPr lang="en-US" altLang="zh-CN" dirty="0" err="1"/>
              <a:t>request.getRequestDispatcher</a:t>
            </a:r>
            <a:r>
              <a:rPr lang="en-US" altLang="zh-CN" dirty="0"/>
              <a:t>(</a:t>
            </a:r>
            <a:r>
              <a:rPr lang="en-US" altLang="zh-CN" sz="1200" b="1" kern="1200" dirty="0">
                <a:solidFill>
                  <a:schemeClr val="tx1"/>
                </a:solidFill>
                <a:effectLst/>
                <a:latin typeface="+mn-lt"/>
                <a:ea typeface="+mn-ea"/>
                <a:cs typeface="+mn-cs"/>
              </a:rPr>
              <a:t>“/</a:t>
            </a:r>
            <a:r>
              <a:rPr lang="en-US" altLang="zh-CN" sz="1200" b="1" kern="1200" dirty="0" err="1">
                <a:solidFill>
                  <a:schemeClr val="tx1"/>
                </a:solidFill>
                <a:effectLst/>
                <a:latin typeface="+mn-lt"/>
                <a:ea typeface="+mn-ea"/>
                <a:cs typeface="+mn-cs"/>
              </a:rPr>
              <a:t>result.jsp</a:t>
            </a:r>
            <a:r>
              <a:rPr lang="en-US" altLang="zh-CN" sz="1200" b="1" kern="1200" dirty="0">
                <a:solidFill>
                  <a:schemeClr val="tx1"/>
                </a:solidFill>
                <a:effectLst/>
                <a:latin typeface="+mn-lt"/>
                <a:ea typeface="+mn-ea"/>
                <a:cs typeface="+mn-cs"/>
              </a:rPr>
              <a:t>"</a:t>
            </a:r>
            <a:r>
              <a:rPr lang="en-US" altLang="zh-CN" dirty="0"/>
              <a:t>);</a:t>
            </a:r>
            <a:br>
              <a:rPr lang="en-US" altLang="zh-CN" dirty="0"/>
            </a:br>
            <a:r>
              <a:rPr lang="en-US" altLang="zh-CN" dirty="0" err="1"/>
              <a:t>rd.forward</a:t>
            </a:r>
            <a:r>
              <a:rPr lang="en-US" altLang="zh-CN" dirty="0"/>
              <a:t>(</a:t>
            </a:r>
            <a:r>
              <a:rPr lang="en-US" altLang="zh-CN" dirty="0" err="1"/>
              <a:t>request,response</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B59BFD3-8DE0-446A-8EBA-050224A7484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B59BFD3-8DE0-446A-8EBA-050224A7484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B59BFD3-8DE0-446A-8EBA-050224A7484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B59BFD3-8DE0-446A-8EBA-050224A7484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B59BFD3-8DE0-446A-8EBA-050224A7484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B59BFD3-8DE0-446A-8EBA-050224A7484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B59BFD3-8DE0-446A-8EBA-050224A7484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B59BFD3-8DE0-446A-8EBA-050224A748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标题占位符 1"/>
          <p:cNvSpPr>
            <a:spLocks noGrp="1"/>
          </p:cNvSpPr>
          <p:nvPr>
            <p:ph type="title"/>
          </p:nvPr>
        </p:nvSpPr>
        <p:spPr bwMode="auto">
          <a:xfrm>
            <a:off x="250371" y="321814"/>
            <a:ext cx="6986452"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b="1"/>
            </a:lvl1pPr>
          </a:lstStyle>
          <a:p>
            <a:pPr lvl="0"/>
            <a:r>
              <a:rPr lang="zh-CN" altLang="en-US" dirty="0"/>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63434" y="374066"/>
            <a:ext cx="6202680" cy="9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fontAlgn="base">
        <a:lnSpc>
          <a:spcPct val="90000"/>
        </a:lnSpc>
        <a:spcBef>
          <a:spcPct val="0"/>
        </a:spcBef>
        <a:spcAft>
          <a:spcPct val="0"/>
        </a:spcAft>
        <a:defRPr sz="28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ee.com/buptnetwork/springmvc-demo" TargetMode="Externa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ee.com/buptnetwork/springmvc-demo" TargetMode="Externa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ee.com/buptnetwork/springmvc-demo" TargetMode="Externa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docs.spring.io/spring-framework/docs/current/reference/html/web.html"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docs.spring.io/spring-boot/docs/current/reference/html/application-properties.html" TargetMode="External"/><Relationship Id="rId2" Type="http://schemas.openxmlformats.org/officeDocument/2006/relationships/hyperlink" Target="https://docs.spring.io/spring-boot/docs/current/reference/html/web.html#web" TargetMode="External"/><Relationship Id="rId1" Type="http://schemas.openxmlformats.org/officeDocument/2006/relationships/hyperlink" Target="https://docs.spring.io/spring-framework/docs/current/reference/html/web.html"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hyperlink" Target="https://gitee.com/buptnetwork/ch5_1_hello_world.git" TargetMode="Externa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hyperlink" Target="https://www.runoob.com/servlet/servlet-client-request.html"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hyperlink" Target="https://www.runoob.com/servlet/servlet-server-response.html" TargetMode="Externa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hyperlink" Target="https://www.runoob.com/servlet/servlet-session-tracking.html"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65.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hyperlink" Target="https://docs.spring.io/spring-boot/docs/current/reference/html/application-properties.html#appendix.application-properties.server"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hyperlink" Target="https://docs.spring.io/spring-boot/docs/current/reference/html/application-properties.html#appendix.application-properties.server" TargetMode="Externa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hyperlink" Target="https://docs.spring.io/spring-boot/docs/current/reference/html/application-properties.html#appendix.application-properties.web" TargetMode="Externa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hyperlink" Target="https://docs.spring.io/spring-boot/docs/current/reference/html/application-properties.html#appendix.application-properties.web"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91.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9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开发技术基础</a:t>
            </a:r>
            <a:endParaRPr lang="zh-CN" altLang="en-US" sz="4400" dirty="0">
              <a:solidFill>
                <a:schemeClr val="bg1"/>
              </a:solidFill>
              <a:latin typeface="+mn-ea"/>
              <a:ea typeface="+mn-ea"/>
            </a:endParaRP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53085"/>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5</a:t>
            </a:r>
            <a:r>
              <a:rPr lang="zh-CN" altLang="en-US" sz="2000" dirty="0">
                <a:solidFill>
                  <a:schemeClr val="bg1"/>
                </a:solidFill>
                <a:latin typeface="+mn-ea"/>
                <a:ea typeface="+mn-ea"/>
                <a:cs typeface="Lao UI" panose="020B0502040204020203" pitchFamily="34" charset="0"/>
              </a:rPr>
              <a:t>章 </a:t>
            </a:r>
            <a:r>
              <a:rPr lang="en-US" altLang="zh-CN" sz="2000" dirty="0">
                <a:solidFill>
                  <a:schemeClr val="bg1"/>
                </a:solidFill>
                <a:latin typeface="+mn-ea"/>
                <a:ea typeface="+mn-ea"/>
                <a:cs typeface="Lao UI" panose="020B0502040204020203" pitchFamily="34" charset="0"/>
              </a:rPr>
              <a:t>Spring</a:t>
            </a:r>
            <a:r>
              <a:rPr lang="zh-CN" altLang="en-US" sz="2000" dirty="0">
                <a:solidFill>
                  <a:schemeClr val="bg1"/>
                </a:solidFill>
                <a:latin typeface="+mn-ea"/>
                <a:ea typeface="+mn-ea"/>
                <a:cs typeface="Lao UI" panose="020B0502040204020203" pitchFamily="34" charset="0"/>
              </a:rPr>
              <a:t> </a:t>
            </a:r>
            <a:r>
              <a:rPr lang="en-US" sz="2000" dirty="0">
                <a:solidFill>
                  <a:schemeClr val="bg1"/>
                </a:solidFill>
                <a:latin typeface="+mn-ea"/>
                <a:ea typeface="+mn-ea"/>
                <a:cs typeface="Lao UI" panose="020B0502040204020203" pitchFamily="34" charset="0"/>
              </a:rPr>
              <a:t>MVC</a:t>
            </a:r>
            <a:r>
              <a:rPr lang="zh-CN" altLang="en-US" sz="2000" dirty="0">
                <a:solidFill>
                  <a:schemeClr val="bg1"/>
                </a:solidFill>
                <a:latin typeface="+mn-ea"/>
                <a:ea typeface="+mn-ea"/>
                <a:cs typeface="Lao UI" panose="020B0502040204020203" pitchFamily="34" charset="0"/>
              </a:rPr>
              <a:t>框架</a:t>
            </a:r>
            <a:endParaRPr lang="zh-CN" altLang="en-US"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计算机学院</a:t>
            </a:r>
            <a:endParaRPr lang="zh-CN" altLang="en-US" dirty="0">
              <a:solidFill>
                <a:schemeClr val="bg1"/>
              </a:solidFill>
            </a:endParaRP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eaLnBrk="1" hangingPunct="1"/>
            <a:r>
              <a:rPr lang="zh-CN" altLang="en-US" dirty="0">
                <a:solidFill>
                  <a:schemeClr val="bg1"/>
                </a:solidFill>
              </a:rPr>
              <a:t>授课人：王尊亮</a:t>
            </a:r>
            <a:endParaRPr lang="zh-CN" altLang="en-US" dirty="0">
              <a:solidFill>
                <a:schemeClr val="bg1"/>
              </a:solidFill>
            </a:endParaRP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5.1</a:t>
            </a:r>
            <a:r>
              <a:rPr lang="en-US" altLang="zh-CN" b="0" kern="1800" dirty="0">
                <a:latin typeface="Times New Roman" panose="02020603050405020304"/>
              </a:rPr>
              <a:t> Spring MVC</a:t>
            </a:r>
            <a:r>
              <a:rPr lang="zh-CN" altLang="en-US" b="0" kern="1800" dirty="0">
                <a:latin typeface="Times New Roman" panose="02020603050405020304"/>
              </a:rPr>
              <a:t>工作原理</a:t>
            </a:r>
            <a:endParaRPr lang="zh-CN" altLang="en-US" b="0" kern="1800" dirty="0">
              <a:latin typeface="Times New Roman" panose="02020603050405020304"/>
            </a:endParaRPr>
          </a:p>
        </p:txBody>
      </p:sp>
      <p:sp>
        <p:nvSpPr>
          <p:cNvPr id="5" name="矩形 4"/>
          <p:cNvSpPr/>
          <p:nvPr/>
        </p:nvSpPr>
        <p:spPr>
          <a:xfrm>
            <a:off x="0" y="1394671"/>
            <a:ext cx="8729663" cy="501227"/>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000" dirty="0">
                <a:latin typeface="+mn-ea"/>
                <a:ea typeface="+mn-ea"/>
              </a:rPr>
              <a:t>Spring Boot</a:t>
            </a:r>
            <a:r>
              <a:rPr lang="zh-CN" altLang="en-US" sz="2000" dirty="0">
                <a:latin typeface="+mn-ea"/>
                <a:ea typeface="+mn-ea"/>
              </a:rPr>
              <a:t> </a:t>
            </a:r>
            <a:r>
              <a:rPr lang="en-US" altLang="zh-CN" sz="2000" dirty="0">
                <a:latin typeface="+mn-ea"/>
                <a:ea typeface="+mn-ea"/>
              </a:rPr>
              <a:t>Web</a:t>
            </a:r>
            <a:r>
              <a:rPr lang="zh-CN" altLang="en-US" sz="2000" dirty="0">
                <a:latin typeface="+mn-ea"/>
                <a:ea typeface="+mn-ea"/>
              </a:rPr>
              <a:t>项目的启动</a:t>
            </a:r>
            <a:endParaRPr lang="en-US" altLang="zh-CN" sz="2000" dirty="0">
              <a:latin typeface="楷体_GB2312" pitchFamily="49" charset="-122"/>
              <a:ea typeface="楷体_GB2312" pitchFamily="49" charset="-122"/>
            </a:endParaRPr>
          </a:p>
        </p:txBody>
      </p:sp>
      <p:sp>
        <p:nvSpPr>
          <p:cNvPr id="6" name="矩形 5"/>
          <p:cNvSpPr/>
          <p:nvPr/>
        </p:nvSpPr>
        <p:spPr>
          <a:xfrm>
            <a:off x="1285875" y="2142869"/>
            <a:ext cx="1985962" cy="10715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创建</a:t>
            </a:r>
            <a:r>
              <a:rPr lang="en-US" altLang="zh-CN" dirty="0" err="1"/>
              <a:t>IoC</a:t>
            </a:r>
            <a:r>
              <a:rPr lang="zh-CN" altLang="en-US" dirty="0"/>
              <a:t>容器</a:t>
            </a:r>
            <a:endParaRPr lang="zh-CN" altLang="en-US" dirty="0"/>
          </a:p>
        </p:txBody>
      </p:sp>
      <p:sp>
        <p:nvSpPr>
          <p:cNvPr id="7" name="矩形 6"/>
          <p:cNvSpPr/>
          <p:nvPr/>
        </p:nvSpPr>
        <p:spPr>
          <a:xfrm>
            <a:off x="4593431" y="2142868"/>
            <a:ext cx="1985962" cy="10715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启动内置的</a:t>
            </a:r>
            <a:r>
              <a:rPr lang="en-US" altLang="zh-CN" dirty="0"/>
              <a:t>Tomcat</a:t>
            </a:r>
            <a:endParaRPr lang="zh-CN" altLang="en-US" dirty="0"/>
          </a:p>
        </p:txBody>
      </p:sp>
      <p:sp>
        <p:nvSpPr>
          <p:cNvPr id="8" name="右箭头 7"/>
          <p:cNvSpPr/>
          <p:nvPr/>
        </p:nvSpPr>
        <p:spPr>
          <a:xfrm>
            <a:off x="3471863" y="2522919"/>
            <a:ext cx="900112"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6896896" y="2521486"/>
            <a:ext cx="900112"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978325" y="2142866"/>
            <a:ext cx="1985962" cy="10715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配置</a:t>
            </a:r>
            <a:endParaRPr lang="en-US" altLang="zh-CN" dirty="0"/>
          </a:p>
          <a:p>
            <a:pPr algn="ctr"/>
            <a:r>
              <a:rPr lang="en-US" altLang="zh-CN" dirty="0"/>
              <a:t>Spring MVC</a:t>
            </a:r>
            <a:endParaRPr lang="zh-CN" altLang="en-US" dirty="0"/>
          </a:p>
        </p:txBody>
      </p:sp>
      <p:pic>
        <p:nvPicPr>
          <p:cNvPr id="11" name="图片 10"/>
          <p:cNvPicPr>
            <a:picLocks noChangeAspect="1"/>
          </p:cNvPicPr>
          <p:nvPr/>
        </p:nvPicPr>
        <p:blipFill>
          <a:blip r:embed="rId1"/>
          <a:stretch>
            <a:fillRect/>
          </a:stretch>
        </p:blipFill>
        <p:spPr>
          <a:xfrm>
            <a:off x="2093119" y="3511213"/>
            <a:ext cx="7457143" cy="29238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5.1</a:t>
            </a:r>
            <a:r>
              <a:rPr lang="en-US" altLang="zh-CN" b="0" kern="1800" dirty="0">
                <a:latin typeface="Times New Roman" panose="02020603050405020304"/>
              </a:rPr>
              <a:t> Spring MVC</a:t>
            </a:r>
            <a:r>
              <a:rPr lang="zh-CN" altLang="en-US" b="0" kern="1800" dirty="0">
                <a:latin typeface="Times New Roman" panose="02020603050405020304"/>
              </a:rPr>
              <a:t>工作原理</a:t>
            </a:r>
            <a:endParaRPr lang="zh-CN" altLang="en-US" b="0" kern="1800" dirty="0">
              <a:latin typeface="Times New Roman" panose="02020603050405020304"/>
            </a:endParaRPr>
          </a:p>
        </p:txBody>
      </p:sp>
      <p:sp>
        <p:nvSpPr>
          <p:cNvPr id="3" name="文本框 2"/>
          <p:cNvSpPr txBox="1"/>
          <p:nvPr/>
        </p:nvSpPr>
        <p:spPr>
          <a:xfrm>
            <a:off x="250370" y="1223784"/>
            <a:ext cx="10891242" cy="199028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在</a:t>
            </a:r>
            <a:r>
              <a:rPr lang="en-US" altLang="zh-CN" sz="2000" dirty="0">
                <a:sym typeface="+mn-ea"/>
              </a:rPr>
              <a:t>Spring boot</a:t>
            </a:r>
            <a:r>
              <a:rPr lang="zh-CN" altLang="en-US" sz="2000" dirty="0">
                <a:sym typeface="+mn-ea"/>
              </a:rPr>
              <a:t>中，嵌入了</a:t>
            </a:r>
            <a:r>
              <a:rPr lang="en-US" altLang="zh-CN" sz="2000" dirty="0">
                <a:sym typeface="+mn-ea"/>
              </a:rPr>
              <a:t>Tomcat</a:t>
            </a:r>
            <a:r>
              <a:rPr lang="zh-CN" altLang="en-US" sz="2000" dirty="0">
                <a:sym typeface="+mn-ea"/>
              </a:rPr>
              <a:t>等</a:t>
            </a:r>
            <a:r>
              <a:rPr lang="en-US" altLang="zh-CN" sz="2000" dirty="0">
                <a:sym typeface="+mn-ea"/>
              </a:rPr>
              <a:t>Servlet</a:t>
            </a:r>
            <a:r>
              <a:rPr lang="zh-CN" altLang="en-US" sz="2000" dirty="0">
                <a:sym typeface="+mn-ea"/>
              </a:rPr>
              <a:t>容器，同时支持尽可能的自动配置，因此当创建的</a:t>
            </a:r>
            <a:r>
              <a:rPr lang="en-US" altLang="zh-CN" sz="2000" dirty="0">
                <a:sym typeface="+mn-ea"/>
              </a:rPr>
              <a:t>Spring boot</a:t>
            </a:r>
            <a:r>
              <a:rPr lang="zh-CN" altLang="en-US" sz="2000" dirty="0">
                <a:sym typeface="+mn-ea"/>
              </a:rPr>
              <a:t>项目添加了</a:t>
            </a:r>
            <a:r>
              <a:rPr lang="en-US" altLang="zh-CN" sz="2000" dirty="0">
                <a:sym typeface="+mn-ea"/>
              </a:rPr>
              <a:t>spring-boot-starter-web</a:t>
            </a:r>
            <a:r>
              <a:rPr lang="zh-CN" altLang="en-US" sz="2000" dirty="0">
                <a:sym typeface="+mn-ea"/>
              </a:rPr>
              <a:t>依赖时（用</a:t>
            </a:r>
            <a:r>
              <a:rPr lang="en-US" altLang="zh-CN" sz="2000" dirty="0">
                <a:sym typeface="+mn-ea"/>
              </a:rPr>
              <a:t>spring </a:t>
            </a:r>
            <a:r>
              <a:rPr lang="en-US" altLang="zh-CN" sz="2000" dirty="0" err="1">
                <a:sym typeface="+mn-ea"/>
              </a:rPr>
              <a:t>initializr</a:t>
            </a:r>
            <a:r>
              <a:rPr lang="zh-CN" altLang="en-US" sz="2000" dirty="0">
                <a:sym typeface="+mn-ea"/>
              </a:rPr>
              <a:t>创建时勾选了</a:t>
            </a:r>
            <a:r>
              <a:rPr lang="en-US" altLang="zh-CN" sz="2000" dirty="0">
                <a:sym typeface="+mn-ea"/>
              </a:rPr>
              <a:t>web</a:t>
            </a:r>
            <a:r>
              <a:rPr lang="zh-CN" altLang="en-US" sz="2000" dirty="0">
                <a:sym typeface="+mn-ea"/>
              </a:rPr>
              <a:t>），在启动后会对</a:t>
            </a:r>
            <a:r>
              <a:rPr lang="en-US" altLang="zh-CN" sz="2000" dirty="0" err="1">
                <a:sym typeface="+mn-ea"/>
              </a:rPr>
              <a:t>dispatchservlet</a:t>
            </a:r>
            <a:r>
              <a:rPr lang="zh-CN" altLang="en-US" sz="2000" dirty="0">
                <a:sym typeface="+mn-ea"/>
              </a:rPr>
              <a:t>进行自动配置。</a:t>
            </a:r>
            <a:endParaRPr lang="en-US" altLang="zh-CN" sz="2000" dirty="0">
              <a:sym typeface="+mn-ea"/>
            </a:endParaRPr>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2947317" y="2779020"/>
            <a:ext cx="5470969" cy="1079660"/>
          </a:xfrm>
          <a:prstGeom prst="rect">
            <a:avLst/>
          </a:prstGeom>
        </p:spPr>
      </p:pic>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p:cNvSpPr txBox="1"/>
          <p:nvPr/>
        </p:nvSpPr>
        <p:spPr>
          <a:xfrm>
            <a:off x="526627" y="3915987"/>
            <a:ext cx="11665373" cy="400110"/>
          </a:xfrm>
          <a:prstGeom prst="rect">
            <a:avLst/>
          </a:prstGeom>
          <a:noFill/>
        </p:spPr>
        <p:txBody>
          <a:bodyPr wrap="none" rtlCol="0">
            <a:spAutoFit/>
          </a:bodyPr>
          <a:lstStyle/>
          <a:p>
            <a:r>
              <a:rPr lang="en-US" altLang="zh-CN" sz="2000" dirty="0"/>
              <a:t>spring-boot-autoconfigure-2.2.0.RELEASE.jar  </a:t>
            </a:r>
            <a:r>
              <a:rPr lang="en-US" altLang="zh-CN" sz="2000" dirty="0" err="1"/>
              <a:t>org.springframework.boot.autoconfigure.web.servlet</a:t>
            </a:r>
            <a:r>
              <a:rPr lang="zh-CN" altLang="en-US" sz="2000" dirty="0"/>
              <a:t>包</a:t>
            </a:r>
            <a:endParaRPr lang="zh-CN" altLang="en-US" sz="2000" dirty="0"/>
          </a:p>
        </p:txBody>
      </p:sp>
      <p:pic>
        <p:nvPicPr>
          <p:cNvPr id="8" name="图片 7"/>
          <p:cNvPicPr>
            <a:picLocks noChangeAspect="1"/>
          </p:cNvPicPr>
          <p:nvPr/>
        </p:nvPicPr>
        <p:blipFill>
          <a:blip r:embed="rId2"/>
          <a:stretch>
            <a:fillRect/>
          </a:stretch>
        </p:blipFill>
        <p:spPr>
          <a:xfrm>
            <a:off x="1222958" y="4373404"/>
            <a:ext cx="10223455" cy="22974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pic>
        <p:nvPicPr>
          <p:cNvPr id="5" name="图片 4"/>
          <p:cNvPicPr>
            <a:picLocks noChangeAspect="1"/>
          </p:cNvPicPr>
          <p:nvPr/>
        </p:nvPicPr>
        <p:blipFill>
          <a:blip r:embed="rId1"/>
          <a:stretch>
            <a:fillRect/>
          </a:stretch>
        </p:blipFill>
        <p:spPr>
          <a:xfrm>
            <a:off x="4151630" y="1626235"/>
            <a:ext cx="6200775" cy="5158105"/>
          </a:xfrm>
          <a:prstGeom prst="rect">
            <a:avLst/>
          </a:prstGeom>
        </p:spPr>
      </p:pic>
      <p:sp>
        <p:nvSpPr>
          <p:cNvPr id="6" name="文本框 5"/>
          <p:cNvSpPr txBox="1"/>
          <p:nvPr/>
        </p:nvSpPr>
        <p:spPr>
          <a:xfrm>
            <a:off x="360680" y="1312545"/>
            <a:ext cx="3129280" cy="1337945"/>
          </a:xfrm>
          <a:prstGeom prst="rect">
            <a:avLst/>
          </a:prstGeom>
          <a:noFill/>
        </p:spPr>
        <p:txBody>
          <a:bodyPr wrap="square" rtlCol="0">
            <a:spAutoFit/>
          </a:bodyPr>
          <a:p>
            <a:pPr>
              <a:lnSpc>
                <a:spcPct val="150000"/>
              </a:lnSpc>
            </a:pPr>
            <a:r>
              <a:rPr lang="zh-CN" altLang="en-US"/>
              <a:t>采用</a:t>
            </a:r>
            <a:r>
              <a:rPr lang="en-US" altLang="zh-CN"/>
              <a:t>start.aliyun.com</a:t>
            </a:r>
            <a:r>
              <a:rPr lang="zh-CN" altLang="en-US"/>
              <a:t>提供的</a:t>
            </a:r>
            <a:r>
              <a:rPr lang="en-US" altLang="zh-CN"/>
              <a:t>spring</a:t>
            </a:r>
            <a:r>
              <a:rPr lang="zh-CN" altLang="en-US"/>
              <a:t>项目脚手架服务创建</a:t>
            </a:r>
            <a:r>
              <a:rPr lang="en-US" altLang="zh-CN"/>
              <a:t>springmvc-demo</a:t>
            </a:r>
            <a:r>
              <a:rPr lang="zh-CN" altLang="en-US"/>
              <a:t>项目</a:t>
            </a:r>
            <a:endParaRPr lang="zh-CN" altLang="en-US"/>
          </a:p>
        </p:txBody>
      </p:sp>
      <p:cxnSp>
        <p:nvCxnSpPr>
          <p:cNvPr id="8" name="直接箭头连接符 7"/>
          <p:cNvCxnSpPr/>
          <p:nvPr/>
        </p:nvCxnSpPr>
        <p:spPr>
          <a:xfrm flipV="1">
            <a:off x="3111500" y="5105400"/>
            <a:ext cx="3194050" cy="16319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9" name="文本框 8"/>
          <p:cNvSpPr txBox="1"/>
          <p:nvPr/>
        </p:nvSpPr>
        <p:spPr>
          <a:xfrm>
            <a:off x="250190" y="4832985"/>
            <a:ext cx="3129280" cy="922020"/>
          </a:xfrm>
          <a:prstGeom prst="rect">
            <a:avLst/>
          </a:prstGeom>
          <a:noFill/>
        </p:spPr>
        <p:txBody>
          <a:bodyPr wrap="square" rtlCol="0">
            <a:spAutoFit/>
          </a:bodyPr>
          <a:p>
            <a:pPr>
              <a:lnSpc>
                <a:spcPct val="150000"/>
              </a:lnSpc>
            </a:pPr>
            <a:r>
              <a:rPr lang="zh-CN" altLang="en-US"/>
              <a:t>选择本地安装的</a:t>
            </a:r>
            <a:r>
              <a:rPr lang="en-US" altLang="zh-CN"/>
              <a:t>Java 11</a:t>
            </a:r>
            <a:r>
              <a:rPr lang="zh-CN" altLang="en-US"/>
              <a:t>及以上版本的</a:t>
            </a:r>
            <a:r>
              <a:rPr lang="en-US" altLang="zh-CN"/>
              <a:t>JDK</a:t>
            </a:r>
            <a:endParaRPr lang="en-US" altLang="zh-CN"/>
          </a:p>
        </p:txBody>
      </p:sp>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tooltip="" action="ppaction://hlinkfile"/>
              </a:rPr>
              <a:t>https://gitee.com/buptnetwork/springmvc-demo</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sp>
        <p:nvSpPr>
          <p:cNvPr id="9" name="文本框 8"/>
          <p:cNvSpPr txBox="1"/>
          <p:nvPr/>
        </p:nvSpPr>
        <p:spPr>
          <a:xfrm>
            <a:off x="518795" y="1616075"/>
            <a:ext cx="3129280" cy="1753235"/>
          </a:xfrm>
          <a:prstGeom prst="rect">
            <a:avLst/>
          </a:prstGeom>
          <a:noFill/>
        </p:spPr>
        <p:txBody>
          <a:bodyPr wrap="square" rtlCol="0">
            <a:spAutoFit/>
          </a:bodyPr>
          <a:p>
            <a:pPr>
              <a:lnSpc>
                <a:spcPct val="150000"/>
              </a:lnSpc>
            </a:pPr>
            <a:r>
              <a:rPr lang="zh-CN" altLang="en-US"/>
              <a:t>选择以下三个</a:t>
            </a:r>
            <a:r>
              <a:rPr lang="zh-CN" altLang="en-US"/>
              <a:t>组件</a:t>
            </a:r>
            <a:endParaRPr lang="zh-CN" altLang="en-US"/>
          </a:p>
          <a:p>
            <a:pPr marL="285750" indent="-285750">
              <a:lnSpc>
                <a:spcPct val="150000"/>
              </a:lnSpc>
              <a:buFont typeface="Arial" panose="020B0604020202020204" pitchFamily="34" charset="0"/>
              <a:buChar char="•"/>
            </a:pPr>
            <a:r>
              <a:rPr lang="en-US" altLang="zh-CN"/>
              <a:t>Spring Boot DevT</a:t>
            </a:r>
            <a:r>
              <a:rPr lang="en-US" altLang="zh-CN"/>
              <a:t>ools</a:t>
            </a:r>
            <a:endParaRPr lang="en-US" altLang="zh-CN"/>
          </a:p>
          <a:p>
            <a:pPr marL="285750" indent="-285750">
              <a:lnSpc>
                <a:spcPct val="150000"/>
              </a:lnSpc>
              <a:buFont typeface="Arial" panose="020B0604020202020204" pitchFamily="34" charset="0"/>
              <a:buChar char="•"/>
            </a:pPr>
            <a:r>
              <a:rPr lang="en-US" altLang="zh-CN"/>
              <a:t>Spring W</a:t>
            </a:r>
            <a:r>
              <a:rPr lang="en-US" altLang="zh-CN"/>
              <a:t>eb</a:t>
            </a:r>
            <a:endParaRPr lang="en-US" altLang="zh-CN"/>
          </a:p>
          <a:p>
            <a:pPr marL="285750" indent="-285750">
              <a:lnSpc>
                <a:spcPct val="150000"/>
              </a:lnSpc>
              <a:buFont typeface="Arial" panose="020B0604020202020204" pitchFamily="34" charset="0"/>
              <a:buChar char="•"/>
            </a:pPr>
            <a:r>
              <a:rPr lang="en-US" altLang="zh-CN"/>
              <a:t>T</a:t>
            </a:r>
            <a:r>
              <a:rPr lang="en-US" altLang="zh-CN"/>
              <a:t>hymeleaf</a:t>
            </a:r>
            <a:endParaRPr lang="en-US" altLang="zh-CN"/>
          </a:p>
        </p:txBody>
      </p:sp>
      <p:pic>
        <p:nvPicPr>
          <p:cNvPr id="3" name="图片 2"/>
          <p:cNvPicPr>
            <a:picLocks noChangeAspect="1"/>
          </p:cNvPicPr>
          <p:nvPr/>
        </p:nvPicPr>
        <p:blipFill>
          <a:blip r:embed="rId1"/>
          <a:stretch>
            <a:fillRect/>
          </a:stretch>
        </p:blipFill>
        <p:spPr>
          <a:xfrm>
            <a:off x="3373755" y="1223645"/>
            <a:ext cx="6557645" cy="5419725"/>
          </a:xfrm>
          <a:prstGeom prst="rect">
            <a:avLst/>
          </a:prstGeom>
        </p:spPr>
      </p:pic>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pic>
        <p:nvPicPr>
          <p:cNvPr id="4" name="图片 3"/>
          <p:cNvPicPr>
            <a:picLocks noChangeAspect="1"/>
          </p:cNvPicPr>
          <p:nvPr/>
        </p:nvPicPr>
        <p:blipFill>
          <a:blip r:embed="rId1"/>
          <a:stretch>
            <a:fillRect/>
          </a:stretch>
        </p:blipFill>
        <p:spPr>
          <a:xfrm>
            <a:off x="1383665" y="1591945"/>
            <a:ext cx="8475345" cy="3016885"/>
          </a:xfrm>
          <a:prstGeom prst="rect">
            <a:avLst/>
          </a:prstGeom>
        </p:spPr>
      </p:pic>
      <p:sp>
        <p:nvSpPr>
          <p:cNvPr id="5" name="文本框 4"/>
          <p:cNvSpPr txBox="1"/>
          <p:nvPr/>
        </p:nvSpPr>
        <p:spPr>
          <a:xfrm>
            <a:off x="896620" y="4612005"/>
            <a:ext cx="10398760" cy="922020"/>
          </a:xfrm>
          <a:prstGeom prst="rect">
            <a:avLst/>
          </a:prstGeom>
          <a:noFill/>
        </p:spPr>
        <p:txBody>
          <a:bodyPr wrap="square" rtlCol="0">
            <a:spAutoFit/>
          </a:bodyPr>
          <a:p>
            <a:pPr>
              <a:lnSpc>
                <a:spcPct val="150000"/>
              </a:lnSpc>
            </a:pPr>
            <a:r>
              <a:rPr lang="zh-CN" altLang="en-US"/>
              <a:t>在</a:t>
            </a:r>
            <a:r>
              <a:rPr lang="en-US" altLang="zh-CN"/>
              <a:t>src/main/java</a:t>
            </a:r>
            <a:r>
              <a:rPr lang="zh-CN" altLang="en-US"/>
              <a:t>下的</a:t>
            </a:r>
            <a:r>
              <a:rPr lang="en-US" altLang="zh-CN"/>
              <a:t>cn.edu.bupt.springmvc.demo</a:t>
            </a:r>
            <a:r>
              <a:rPr lang="zh-CN" altLang="en-US"/>
              <a:t>包下创建新的</a:t>
            </a:r>
            <a:r>
              <a:rPr lang="en-US" altLang="zh-CN"/>
              <a:t>Package</a:t>
            </a:r>
            <a:r>
              <a:rPr lang="zh-CN" altLang="en-US"/>
              <a:t>：</a:t>
            </a:r>
            <a:r>
              <a:rPr lang="en-US" altLang="zh-CN"/>
              <a:t>controller</a:t>
            </a:r>
            <a:r>
              <a:rPr lang="zh-CN" altLang="en-US"/>
              <a:t>，用来放置</a:t>
            </a:r>
            <a:r>
              <a:rPr lang="en-US" altLang="zh-CN"/>
              <a:t>Controller</a:t>
            </a:r>
            <a:r>
              <a:rPr lang="zh-CN" altLang="en-US"/>
              <a:t>类</a:t>
            </a:r>
            <a:endParaRPr lang="zh-CN" altLang="en-US"/>
          </a:p>
        </p:txBody>
      </p:sp>
      <p:pic>
        <p:nvPicPr>
          <p:cNvPr id="6" name="图片 5"/>
          <p:cNvPicPr>
            <a:picLocks noChangeAspect="1"/>
          </p:cNvPicPr>
          <p:nvPr/>
        </p:nvPicPr>
        <p:blipFill>
          <a:blip r:embed="rId2"/>
          <a:stretch>
            <a:fillRect/>
          </a:stretch>
        </p:blipFill>
        <p:spPr>
          <a:xfrm>
            <a:off x="3411855" y="5635625"/>
            <a:ext cx="4622800" cy="901700"/>
          </a:xfrm>
          <a:prstGeom prst="rect">
            <a:avLst/>
          </a:prstGeom>
        </p:spPr>
      </p:pic>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3" action="ppaction://hlinkfile"/>
              </a:rPr>
              <a:t>https://gitee.com/buptnetwork/springmvc-demo</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pic>
        <p:nvPicPr>
          <p:cNvPr id="3" name="图片 2"/>
          <p:cNvPicPr>
            <a:picLocks noChangeAspect="1"/>
          </p:cNvPicPr>
          <p:nvPr/>
        </p:nvPicPr>
        <p:blipFill>
          <a:blip r:embed="rId1"/>
          <a:stretch>
            <a:fillRect/>
          </a:stretch>
        </p:blipFill>
        <p:spPr>
          <a:xfrm>
            <a:off x="955040" y="1579880"/>
            <a:ext cx="9559925" cy="2557145"/>
          </a:xfrm>
          <a:prstGeom prst="rect">
            <a:avLst/>
          </a:prstGeom>
        </p:spPr>
      </p:pic>
      <p:sp>
        <p:nvSpPr>
          <p:cNvPr id="7" name="文本框 6"/>
          <p:cNvSpPr txBox="1"/>
          <p:nvPr/>
        </p:nvSpPr>
        <p:spPr>
          <a:xfrm>
            <a:off x="955040" y="4192905"/>
            <a:ext cx="10398760" cy="506730"/>
          </a:xfrm>
          <a:prstGeom prst="rect">
            <a:avLst/>
          </a:prstGeom>
          <a:noFill/>
        </p:spPr>
        <p:txBody>
          <a:bodyPr wrap="square" rtlCol="0">
            <a:spAutoFit/>
          </a:bodyPr>
          <a:p>
            <a:pPr>
              <a:lnSpc>
                <a:spcPct val="150000"/>
              </a:lnSpc>
            </a:pPr>
            <a:r>
              <a:rPr lang="zh-CN" altLang="en-US"/>
              <a:t>在新创建的</a:t>
            </a:r>
            <a:r>
              <a:rPr lang="en-US" altLang="zh-CN"/>
              <a:t>controller Package</a:t>
            </a:r>
            <a:r>
              <a:rPr lang="zh-CN" altLang="en-US"/>
              <a:t>下，选择创建</a:t>
            </a:r>
            <a:r>
              <a:rPr lang="en-US" altLang="zh-CN"/>
              <a:t>Java Class</a:t>
            </a:r>
            <a:r>
              <a:rPr lang="zh-CN" altLang="en-US"/>
              <a:t>，名称为</a:t>
            </a:r>
            <a:r>
              <a:rPr lang="en-US" altLang="zh-CN"/>
              <a:t>DemoController</a:t>
            </a:r>
            <a:endParaRPr lang="zh-CN" altLang="en-US"/>
          </a:p>
        </p:txBody>
      </p:sp>
      <p:pic>
        <p:nvPicPr>
          <p:cNvPr id="8" name="图片 7"/>
          <p:cNvPicPr>
            <a:picLocks noChangeAspect="1"/>
          </p:cNvPicPr>
          <p:nvPr/>
        </p:nvPicPr>
        <p:blipFill>
          <a:blip r:embed="rId2"/>
          <a:stretch>
            <a:fillRect/>
          </a:stretch>
        </p:blipFill>
        <p:spPr>
          <a:xfrm>
            <a:off x="3936365" y="4804410"/>
            <a:ext cx="3796665" cy="1697355"/>
          </a:xfrm>
          <a:prstGeom prst="rect">
            <a:avLst/>
          </a:prstGeom>
        </p:spPr>
      </p:pic>
      <p:sp>
        <p:nvSpPr>
          <p:cNvPr id="9" name="文本框 8"/>
          <p:cNvSpPr txBox="1"/>
          <p:nvPr/>
        </p:nvSpPr>
        <p:spPr>
          <a:xfrm>
            <a:off x="8601710" y="5263515"/>
            <a:ext cx="2011680" cy="368300"/>
          </a:xfrm>
          <a:prstGeom prst="rect">
            <a:avLst/>
          </a:prstGeom>
          <a:noFill/>
        </p:spPr>
        <p:txBody>
          <a:bodyPr wrap="none" rtlCol="0">
            <a:spAutoFit/>
          </a:bodyPr>
          <a:p>
            <a:r>
              <a:rPr lang="zh-CN" altLang="en-US">
                <a:solidFill>
                  <a:srgbClr val="FF0000"/>
                </a:solidFill>
              </a:rPr>
              <a:t>！类名首字母大写</a:t>
            </a:r>
            <a:endParaRPr lang="zh-CN" altLang="en-US">
              <a:solidFill>
                <a:srgbClr val="FF0000"/>
              </a:solidFill>
            </a:endParaRPr>
          </a:p>
        </p:txBody>
      </p:sp>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3" action="ppaction://hlinkfile"/>
              </a:rPr>
              <a:t>https://gitee.com/buptnetwork/springmvc-demo</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pic>
        <p:nvPicPr>
          <p:cNvPr id="3" name="图片 2"/>
          <p:cNvPicPr>
            <a:picLocks noChangeAspect="1"/>
          </p:cNvPicPr>
          <p:nvPr/>
        </p:nvPicPr>
        <p:blipFill>
          <a:blip r:embed="rId1"/>
          <a:stretch>
            <a:fillRect/>
          </a:stretch>
        </p:blipFill>
        <p:spPr>
          <a:xfrm>
            <a:off x="3755390" y="1438910"/>
            <a:ext cx="8153400" cy="4330700"/>
          </a:xfrm>
          <a:prstGeom prst="rect">
            <a:avLst/>
          </a:prstGeom>
        </p:spPr>
      </p:pic>
      <p:sp>
        <p:nvSpPr>
          <p:cNvPr id="4" name="文本框 3"/>
          <p:cNvSpPr txBox="1"/>
          <p:nvPr/>
        </p:nvSpPr>
        <p:spPr>
          <a:xfrm>
            <a:off x="559435" y="1907540"/>
            <a:ext cx="3395980" cy="4246245"/>
          </a:xfrm>
          <a:prstGeom prst="rect">
            <a:avLst/>
          </a:prstGeom>
          <a:noFill/>
        </p:spPr>
        <p:txBody>
          <a:bodyPr wrap="square" rtlCol="0">
            <a:spAutoFit/>
          </a:bodyPr>
          <a:p>
            <a:pPr>
              <a:lnSpc>
                <a:spcPct val="150000"/>
              </a:lnSpc>
            </a:pPr>
            <a:r>
              <a:rPr lang="zh-CN" altLang="en-US"/>
              <a:t>给</a:t>
            </a:r>
            <a:r>
              <a:rPr lang="en-US" altLang="zh-CN"/>
              <a:t>DemoController</a:t>
            </a:r>
            <a:r>
              <a:rPr lang="zh-CN" altLang="en-US"/>
              <a:t>添加</a:t>
            </a:r>
            <a:r>
              <a:rPr lang="zh-CN" altLang="en-US"/>
              <a:t>注解</a:t>
            </a:r>
            <a:endParaRPr lang="zh-CN" altLang="en-US"/>
          </a:p>
          <a:p>
            <a:pPr>
              <a:lnSpc>
                <a:spcPct val="150000"/>
              </a:lnSpc>
            </a:pPr>
            <a:r>
              <a:rPr lang="en-US" altLang="zh-CN"/>
              <a:t>@</a:t>
            </a:r>
            <a:r>
              <a:rPr lang="en-US" altLang="zh-CN">
                <a:solidFill>
                  <a:srgbClr val="FF0000"/>
                </a:solidFill>
              </a:rPr>
              <a:t>Controller</a:t>
            </a:r>
            <a:r>
              <a:rPr lang="en-US" altLang="zh-CN"/>
              <a:t>: </a:t>
            </a:r>
            <a:r>
              <a:rPr lang="zh-CN" altLang="en-US"/>
              <a:t>用来告知容器这是一个</a:t>
            </a:r>
            <a:r>
              <a:rPr lang="en-US" altLang="zh-CN"/>
              <a:t>C</a:t>
            </a:r>
            <a:r>
              <a:rPr lang="en-US" altLang="zh-CN"/>
              <a:t>ontroller</a:t>
            </a:r>
            <a:endParaRPr lang="en-US" altLang="zh-CN"/>
          </a:p>
          <a:p>
            <a:pPr>
              <a:lnSpc>
                <a:spcPct val="150000"/>
              </a:lnSpc>
            </a:pPr>
            <a:r>
              <a:rPr lang="en-US" altLang="zh-CN"/>
              <a:t>@</a:t>
            </a:r>
            <a:r>
              <a:rPr lang="en-US" altLang="zh-CN">
                <a:solidFill>
                  <a:srgbClr val="FF0000"/>
                </a:solidFill>
              </a:rPr>
              <a:t>RequestMapping</a:t>
            </a:r>
            <a:r>
              <a:rPr lang="en-US" altLang="zh-CN"/>
              <a:t>: </a:t>
            </a:r>
            <a:r>
              <a:rPr lang="zh-CN" altLang="en-US"/>
              <a:t>映射请求</a:t>
            </a:r>
            <a:r>
              <a:rPr lang="zh-CN" altLang="en-US"/>
              <a:t>路径</a:t>
            </a:r>
            <a:endParaRPr lang="zh-CN" altLang="en-US"/>
          </a:p>
          <a:p>
            <a:pPr>
              <a:lnSpc>
                <a:spcPct val="150000"/>
              </a:lnSpc>
            </a:pPr>
            <a:endParaRPr lang="zh-CN" altLang="en-US"/>
          </a:p>
          <a:p>
            <a:pPr>
              <a:lnSpc>
                <a:spcPct val="150000"/>
              </a:lnSpc>
            </a:pPr>
            <a:r>
              <a:rPr lang="en-US" altLang="zh-CN"/>
              <a:t>@</a:t>
            </a:r>
            <a:r>
              <a:rPr lang="en-US" altLang="zh-CN">
                <a:solidFill>
                  <a:srgbClr val="FF0000"/>
                </a:solidFill>
              </a:rPr>
              <a:t>GetMapping</a:t>
            </a:r>
            <a:r>
              <a:rPr lang="en-US" altLang="zh-CN"/>
              <a:t>: </a:t>
            </a:r>
            <a:r>
              <a:rPr lang="zh-CN" altLang="en-US"/>
              <a:t>映射</a:t>
            </a:r>
            <a:r>
              <a:rPr lang="en-US" altLang="zh-CN"/>
              <a:t>GET</a:t>
            </a:r>
            <a:r>
              <a:rPr lang="zh-CN" altLang="en-US"/>
              <a:t>请求</a:t>
            </a:r>
            <a:endParaRPr lang="zh-CN" altLang="en-US"/>
          </a:p>
          <a:p>
            <a:pPr>
              <a:lnSpc>
                <a:spcPct val="150000"/>
              </a:lnSpc>
            </a:pPr>
            <a:r>
              <a:rPr lang="en-US" altLang="zh-CN">
                <a:solidFill>
                  <a:srgbClr val="FF0000"/>
                </a:solidFill>
              </a:rPr>
              <a:t>Model</a:t>
            </a:r>
            <a:r>
              <a:rPr lang="en-US" altLang="zh-CN"/>
              <a:t>: </a:t>
            </a:r>
            <a:r>
              <a:rPr lang="zh-CN" altLang="en-US"/>
              <a:t>用来为</a:t>
            </a:r>
            <a:r>
              <a:rPr lang="en-US" altLang="zh-CN"/>
              <a:t>view</a:t>
            </a:r>
            <a:r>
              <a:rPr lang="zh-CN" altLang="en-US"/>
              <a:t>提供</a:t>
            </a:r>
            <a:r>
              <a:rPr lang="zh-CN" altLang="en-US"/>
              <a:t>数据</a:t>
            </a:r>
            <a:endParaRPr lang="zh-CN" altLang="en-US"/>
          </a:p>
          <a:p>
            <a:pPr>
              <a:lnSpc>
                <a:spcPct val="150000"/>
              </a:lnSpc>
            </a:pPr>
            <a:r>
              <a:rPr lang="en-US" altLang="zh-CN">
                <a:solidFill>
                  <a:srgbClr val="FF0000"/>
                </a:solidFill>
              </a:rPr>
              <a:t>return </a:t>
            </a:r>
            <a:r>
              <a:rPr lang="zh-CN" altLang="en-US"/>
              <a:t>“</a:t>
            </a:r>
            <a:r>
              <a:rPr lang="en-US" altLang="zh-CN"/>
              <a:t>demo</a:t>
            </a:r>
            <a:r>
              <a:rPr lang="zh-CN" altLang="en-US"/>
              <a:t>”</a:t>
            </a:r>
            <a:r>
              <a:rPr lang="en-US" altLang="zh-CN"/>
              <a:t>: demo</a:t>
            </a:r>
            <a:r>
              <a:rPr lang="zh-CN" altLang="en-US"/>
              <a:t>为模版文件的</a:t>
            </a:r>
            <a:r>
              <a:rPr lang="zh-CN" altLang="en-US"/>
              <a:t>名称</a:t>
            </a:r>
            <a:endParaRPr lang="zh-CN" altLang="en-US"/>
          </a:p>
        </p:txBody>
      </p:sp>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pic>
        <p:nvPicPr>
          <p:cNvPr id="3" name="图片 2"/>
          <p:cNvPicPr>
            <a:picLocks noChangeAspect="1"/>
          </p:cNvPicPr>
          <p:nvPr/>
        </p:nvPicPr>
        <p:blipFill>
          <a:blip r:embed="rId1"/>
          <a:stretch>
            <a:fillRect/>
          </a:stretch>
        </p:blipFill>
        <p:spPr>
          <a:xfrm>
            <a:off x="1146810" y="1483360"/>
            <a:ext cx="10095865" cy="3241040"/>
          </a:xfrm>
          <a:prstGeom prst="rect">
            <a:avLst/>
          </a:prstGeom>
        </p:spPr>
      </p:pic>
      <p:sp>
        <p:nvSpPr>
          <p:cNvPr id="4" name="文本框 3"/>
          <p:cNvSpPr txBox="1"/>
          <p:nvPr/>
        </p:nvSpPr>
        <p:spPr>
          <a:xfrm>
            <a:off x="1270000" y="5066030"/>
            <a:ext cx="10372725" cy="922020"/>
          </a:xfrm>
          <a:prstGeom prst="rect">
            <a:avLst/>
          </a:prstGeom>
          <a:noFill/>
        </p:spPr>
        <p:txBody>
          <a:bodyPr wrap="square" rtlCol="0">
            <a:spAutoFit/>
          </a:bodyPr>
          <a:p>
            <a:pPr>
              <a:lnSpc>
                <a:spcPct val="150000"/>
              </a:lnSpc>
            </a:pPr>
            <a:r>
              <a:rPr lang="zh-CN" altLang="en-US"/>
              <a:t>在</a:t>
            </a:r>
            <a:r>
              <a:rPr lang="en-US" altLang="zh-CN"/>
              <a:t>resources/templates</a:t>
            </a:r>
            <a:r>
              <a:rPr lang="zh-CN" altLang="en-US"/>
              <a:t>文件夹中建立</a:t>
            </a:r>
            <a:r>
              <a:rPr lang="en-US" altLang="zh-CN"/>
              <a:t>demo.html</a:t>
            </a:r>
            <a:r>
              <a:rPr lang="zh-CN" altLang="en-US"/>
              <a:t>，在该页面模版文件中可以使用</a:t>
            </a:r>
            <a:r>
              <a:rPr lang="en-US" altLang="zh-CN"/>
              <a:t>thymeleaf</a:t>
            </a:r>
            <a:r>
              <a:rPr lang="zh-CN" altLang="en-US"/>
              <a:t>变量表达式将</a:t>
            </a:r>
            <a:r>
              <a:rPr lang="en-US" altLang="zh-CN"/>
              <a:t>&lt;h1&gt;</a:t>
            </a:r>
            <a:r>
              <a:rPr lang="zh-CN" altLang="en-US"/>
              <a:t>标签的</a:t>
            </a:r>
            <a:r>
              <a:rPr lang="en-US" altLang="zh-CN"/>
              <a:t>text</a:t>
            </a:r>
            <a:r>
              <a:rPr lang="zh-CN" altLang="en-US"/>
              <a:t>属性设置为</a:t>
            </a:r>
            <a:r>
              <a:rPr lang="en-US" altLang="zh-CN"/>
              <a:t>model</a:t>
            </a:r>
            <a:r>
              <a:rPr lang="zh-CN" altLang="en-US"/>
              <a:t>中的</a:t>
            </a:r>
            <a:r>
              <a:rPr lang="en-US" altLang="zh-CN"/>
              <a:t>message</a:t>
            </a:r>
            <a:r>
              <a:rPr lang="zh-CN" altLang="en-US"/>
              <a:t>属性。</a:t>
            </a:r>
            <a:endParaRPr lang="zh-CN" altLang="en-US"/>
          </a:p>
        </p:txBody>
      </p:sp>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sp>
        <p:nvSpPr>
          <p:cNvPr id="4" name="文本框 3"/>
          <p:cNvSpPr txBox="1"/>
          <p:nvPr/>
        </p:nvSpPr>
        <p:spPr>
          <a:xfrm>
            <a:off x="753110" y="5472430"/>
            <a:ext cx="10568940" cy="1337945"/>
          </a:xfrm>
          <a:prstGeom prst="rect">
            <a:avLst/>
          </a:prstGeom>
          <a:noFill/>
        </p:spPr>
        <p:txBody>
          <a:bodyPr wrap="square" rtlCol="0">
            <a:spAutoFit/>
          </a:bodyPr>
          <a:p>
            <a:pPr>
              <a:lnSpc>
                <a:spcPct val="150000"/>
              </a:lnSpc>
            </a:pPr>
            <a:r>
              <a:rPr lang="zh-CN" altLang="en-US"/>
              <a:t>创建第二个</a:t>
            </a:r>
            <a:r>
              <a:rPr lang="en-US" altLang="zh-CN"/>
              <a:t>Controller</a:t>
            </a:r>
            <a:r>
              <a:rPr lang="zh-CN" altLang="en-US"/>
              <a:t>类：</a:t>
            </a:r>
            <a:r>
              <a:rPr lang="en-US" altLang="zh-CN"/>
              <a:t>RestDemoController </a:t>
            </a:r>
            <a:endParaRPr lang="en-US" altLang="zh-CN"/>
          </a:p>
          <a:p>
            <a:pPr>
              <a:lnSpc>
                <a:spcPct val="150000"/>
              </a:lnSpc>
            </a:pPr>
            <a:r>
              <a:rPr lang="zh-CN" altLang="en-US"/>
              <a:t>添加注解</a:t>
            </a:r>
            <a:r>
              <a:rPr lang="en-US" altLang="zh-CN"/>
              <a:t>@RestController</a:t>
            </a:r>
            <a:r>
              <a:rPr lang="zh-CN" altLang="en-US"/>
              <a:t>，表示这个类中方法的返回值将直接返回给</a:t>
            </a:r>
            <a:r>
              <a:rPr lang="zh-CN" altLang="en-US"/>
              <a:t>浏览器</a:t>
            </a:r>
            <a:endParaRPr lang="zh-CN" altLang="en-US"/>
          </a:p>
          <a:p>
            <a:pPr>
              <a:lnSpc>
                <a:spcPct val="150000"/>
              </a:lnSpc>
            </a:pPr>
            <a:r>
              <a:rPr lang="en-US" altLang="zh-CN"/>
              <a:t>@PathVariable</a:t>
            </a:r>
            <a:r>
              <a:rPr lang="zh-CN" altLang="en-US"/>
              <a:t>将提取</a:t>
            </a:r>
            <a:r>
              <a:rPr lang="en-US" altLang="zh-CN"/>
              <a:t>URL</a:t>
            </a:r>
            <a:r>
              <a:rPr lang="zh-CN" altLang="en-US"/>
              <a:t>路径中的值作为</a:t>
            </a:r>
            <a:r>
              <a:rPr lang="zh-CN" altLang="en-US"/>
              <a:t>参数</a:t>
            </a:r>
            <a:endParaRPr lang="zh-CN" altLang="en-US"/>
          </a:p>
        </p:txBody>
      </p:sp>
      <p:pic>
        <p:nvPicPr>
          <p:cNvPr id="5" name="图片 4"/>
          <p:cNvPicPr>
            <a:picLocks noChangeAspect="1"/>
          </p:cNvPicPr>
          <p:nvPr/>
        </p:nvPicPr>
        <p:blipFill>
          <a:blip r:embed="rId1"/>
          <a:stretch>
            <a:fillRect/>
          </a:stretch>
        </p:blipFill>
        <p:spPr>
          <a:xfrm>
            <a:off x="810260" y="1544320"/>
            <a:ext cx="10796905" cy="3928110"/>
          </a:xfrm>
          <a:prstGeom prst="rect">
            <a:avLst/>
          </a:prstGeom>
        </p:spPr>
      </p:pic>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pic>
        <p:nvPicPr>
          <p:cNvPr id="3" name="图片 2"/>
          <p:cNvPicPr>
            <a:picLocks noChangeAspect="1"/>
          </p:cNvPicPr>
          <p:nvPr/>
        </p:nvPicPr>
        <p:blipFill>
          <a:blip r:embed="rId1"/>
          <a:stretch>
            <a:fillRect/>
          </a:stretch>
        </p:blipFill>
        <p:spPr>
          <a:xfrm>
            <a:off x="1050925" y="1625600"/>
            <a:ext cx="9916160" cy="3885565"/>
          </a:xfrm>
          <a:prstGeom prst="rect">
            <a:avLst/>
          </a:prstGeom>
        </p:spPr>
      </p:pic>
      <p:sp>
        <p:nvSpPr>
          <p:cNvPr id="4" name="文本框 3"/>
          <p:cNvSpPr txBox="1"/>
          <p:nvPr/>
        </p:nvSpPr>
        <p:spPr>
          <a:xfrm>
            <a:off x="1050925" y="5625465"/>
            <a:ext cx="7498080" cy="368300"/>
          </a:xfrm>
          <a:prstGeom prst="rect">
            <a:avLst/>
          </a:prstGeom>
          <a:noFill/>
        </p:spPr>
        <p:txBody>
          <a:bodyPr wrap="none" rtlCol="0">
            <a:spAutoFit/>
          </a:bodyPr>
          <a:p>
            <a:r>
              <a:rPr lang="zh-CN" altLang="en-US"/>
              <a:t>创建</a:t>
            </a:r>
            <a:r>
              <a:rPr lang="en-US" altLang="zh-CN"/>
              <a:t>cn.edu.bupt.springmvc.demo.model</a:t>
            </a:r>
            <a:r>
              <a:rPr lang="zh-CN" altLang="en-US"/>
              <a:t>包，并在其中创建一个</a:t>
            </a:r>
            <a:r>
              <a:rPr lang="en-US" altLang="zh-CN"/>
              <a:t>Person</a:t>
            </a:r>
            <a:r>
              <a:rPr lang="zh-CN" altLang="en-US"/>
              <a:t>类</a:t>
            </a:r>
            <a:endParaRPr lang="en-US" altLang="zh-CN"/>
          </a:p>
        </p:txBody>
      </p:sp>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章 </a:t>
            </a:r>
            <a:r>
              <a:rPr lang="en-US" altLang="zh-CN" dirty="0"/>
              <a:t>Spring</a:t>
            </a:r>
            <a:r>
              <a:rPr lang="zh-CN" altLang="en-US" dirty="0"/>
              <a:t> </a:t>
            </a:r>
            <a:r>
              <a:rPr lang="en-US" dirty="0"/>
              <a:t>MVC</a:t>
            </a:r>
            <a:r>
              <a:rPr lang="zh-CN" altLang="en-US" dirty="0"/>
              <a:t>框架</a:t>
            </a:r>
            <a:endParaRPr lang="zh-CN" altLang="en-US" dirty="0"/>
          </a:p>
        </p:txBody>
      </p:sp>
      <p:pic>
        <p:nvPicPr>
          <p:cNvPr id="4" name="Picture 2" descr="https://timgsa.baidu.com/timg?image&amp;quality=80&amp;size=b9999_10000&amp;sec=1573114084&amp;di=05592b1ab0077f826261b7a09cf44da2&amp;imgtype=jpg&amp;er=1&amp;src=http%3A%2F%2Fstc.zjol.com.cn%2Fg1%2FM00186DCggSBFc4grmAITijAAKbQNIRYfY883.jpg%3Fwidth%3D720%26amp%3Bheight%3D4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4140" y="4085590"/>
            <a:ext cx="3942080" cy="22174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timgsa.baidu.com/timg?image&amp;quality=80&amp;size=b9999_10000&amp;sec=1572519746001&amp;di=210c49c4771ac6500c8230b119948a06&amp;imgtype=0&amp;src=http%3A%2F%2Fy3.ifengimg.com%2Fcmpp%2F2014%2F04%2F18%2F01%2F0983290d-373c-43d9-9aed-1651937d6a8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126" y="1272701"/>
            <a:ext cx="3965997" cy="233405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48640" y="1223645"/>
            <a:ext cx="3535045" cy="5488940"/>
          </a:xfrm>
          <a:prstGeom prst="rect">
            <a:avLst/>
          </a:prstGeom>
          <a:noFill/>
        </p:spPr>
        <p:txBody>
          <a:bodyPr wrap="square" rtlCol="0" anchor="t">
            <a:spAutoFit/>
          </a:bodyPr>
          <a:p>
            <a:pPr algn="l">
              <a:lnSpc>
                <a:spcPct val="150000"/>
              </a:lnSpc>
              <a:spcBef>
                <a:spcPct val="30000"/>
              </a:spcBef>
              <a:buClr>
                <a:schemeClr val="tx1"/>
              </a:buClr>
              <a:buSzPct val="75000"/>
              <a:buNone/>
            </a:pPr>
            <a:r>
              <a:rPr lang="en-US" altLang="zh-CN" sz="1800" b="1" dirty="0">
                <a:latin typeface="宋体" pitchFamily="2" charset="-122"/>
                <a:ea typeface="宋体" pitchFamily="2" charset="-122"/>
                <a:sym typeface="+mn-ea"/>
              </a:rPr>
              <a:t>5.1 Spring MVC工作原理</a:t>
            </a:r>
            <a:endParaRPr lang="en-US" altLang="zh-CN" sz="1800" b="1" dirty="0">
              <a:latin typeface="宋体" pitchFamily="2" charset="-122"/>
              <a:ea typeface="宋体" pitchFamily="2" charset="-122"/>
              <a:sym typeface="+mn-ea"/>
            </a:endParaRPr>
          </a:p>
          <a:p>
            <a:pPr algn="l">
              <a:lnSpc>
                <a:spcPct val="150000"/>
              </a:lnSpc>
              <a:spcBef>
                <a:spcPct val="30000"/>
              </a:spcBef>
              <a:buClr>
                <a:schemeClr val="tx1"/>
              </a:buClr>
              <a:buSzPct val="75000"/>
              <a:buNone/>
            </a:pPr>
            <a:r>
              <a:rPr lang="en-US" altLang="zh-CN" sz="1800" b="1" dirty="0">
                <a:latin typeface="宋体" pitchFamily="2" charset="-122"/>
                <a:ea typeface="宋体" pitchFamily="2" charset="-122"/>
                <a:sym typeface="+mn-ea"/>
              </a:rPr>
              <a:t>5.2 Spring MVC</a:t>
            </a:r>
            <a:r>
              <a:rPr lang="zh-CN" altLang="en-US" sz="1800" b="1" dirty="0">
                <a:latin typeface="宋体" pitchFamily="2" charset="-122"/>
                <a:ea typeface="宋体" pitchFamily="2" charset="-122"/>
                <a:sym typeface="+mn-ea"/>
              </a:rPr>
              <a:t>的基本使用</a:t>
            </a:r>
            <a:endParaRPr lang="en-US" altLang="zh-CN" sz="1800" dirty="0">
              <a:latin typeface="宋体" pitchFamily="2" charset="-122"/>
              <a:ea typeface="宋体" pitchFamily="2" charset="-122"/>
              <a:sym typeface="+mn-ea"/>
            </a:endParaRPr>
          </a:p>
          <a:p>
            <a:pPr marL="539750" indent="-342900" algn="l">
              <a:lnSpc>
                <a:spcPct val="150000"/>
              </a:lnSpc>
              <a:spcBef>
                <a:spcPct val="30000"/>
              </a:spcBef>
              <a:buClr>
                <a:schemeClr val="tx1"/>
              </a:buClr>
              <a:buSzPct val="75000"/>
              <a:buFont typeface="Wingdings" panose="05000000000000000000" charset="0"/>
              <a:buChar char=""/>
            </a:pPr>
            <a:r>
              <a:rPr lang="en-US" altLang="zh-CN" sz="1800" dirty="0">
                <a:latin typeface="宋体" pitchFamily="2" charset="-122"/>
                <a:ea typeface="宋体" pitchFamily="2" charset="-122"/>
                <a:sym typeface="+mn-ea"/>
              </a:rPr>
              <a:t>5.2.1 基于注解的控制器</a:t>
            </a:r>
            <a:endParaRPr lang="en-US" altLang="zh-CN" sz="1800" b="0"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charset="0"/>
              <a:buChar char=""/>
            </a:pPr>
            <a:r>
              <a:rPr lang="en-US" altLang="zh-CN" sz="1800" dirty="0">
                <a:latin typeface="宋体" pitchFamily="2" charset="-122"/>
                <a:ea typeface="宋体" pitchFamily="2" charset="-122"/>
                <a:sym typeface="+mn-ea"/>
              </a:rPr>
              <a:t>5.2.2 </a:t>
            </a:r>
            <a:r>
              <a:rPr lang="zh-CN" altLang="en-US" sz="1800" dirty="0">
                <a:latin typeface="宋体" pitchFamily="2" charset="-122"/>
                <a:ea typeface="宋体" pitchFamily="2" charset="-122"/>
                <a:sym typeface="+mn-ea"/>
              </a:rPr>
              <a:t>请求映射</a:t>
            </a:r>
            <a:endParaRPr lang="en-US" altLang="zh-CN" sz="1800" b="0"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charset="0"/>
              <a:buChar char=""/>
            </a:pPr>
            <a:r>
              <a:rPr lang="en-US" altLang="zh-CN" sz="1800" dirty="0">
                <a:latin typeface="宋体" pitchFamily="2" charset="-122"/>
                <a:ea typeface="宋体" pitchFamily="2" charset="-122"/>
                <a:sym typeface="+mn-ea"/>
              </a:rPr>
              <a:t>5.2.3 </a:t>
            </a:r>
            <a:r>
              <a:rPr lang="zh-CN" altLang="en-US" sz="1800" dirty="0">
                <a:latin typeface="宋体" pitchFamily="2" charset="-122"/>
                <a:ea typeface="宋体" pitchFamily="2" charset="-122"/>
                <a:sym typeface="+mn-ea"/>
              </a:rPr>
              <a:t>获取请求参数</a:t>
            </a:r>
            <a:endParaRPr lang="zh-CN" altLang="en-US" sz="1800" dirty="0">
              <a:latin typeface="宋体" pitchFamily="2" charset="-122"/>
              <a:ea typeface="宋体" pitchFamily="2" charset="-122"/>
              <a:sym typeface="+mn-ea"/>
            </a:endParaRPr>
          </a:p>
          <a:p>
            <a:pPr marL="539750" indent="-342900" algn="l">
              <a:lnSpc>
                <a:spcPct val="150000"/>
              </a:lnSpc>
              <a:spcBef>
                <a:spcPct val="30000"/>
              </a:spcBef>
              <a:buClr>
                <a:schemeClr val="tx1"/>
              </a:buClr>
              <a:buSzPct val="75000"/>
              <a:buFont typeface="Wingdings" panose="05000000000000000000" charset="0"/>
              <a:buChar char=""/>
            </a:pPr>
            <a:r>
              <a:rPr lang="en-US" altLang="zh-CN" sz="1800" dirty="0">
                <a:latin typeface="宋体" pitchFamily="2" charset="-122"/>
                <a:ea typeface="宋体" pitchFamily="2" charset="-122"/>
                <a:sym typeface="+mn-ea"/>
              </a:rPr>
              <a:t>5.2.4 </a:t>
            </a:r>
            <a:r>
              <a:rPr lang="zh-CN" altLang="en-US" sz="1800" dirty="0">
                <a:latin typeface="宋体" pitchFamily="2" charset="-122"/>
                <a:ea typeface="宋体" pitchFamily="2" charset="-122"/>
                <a:sym typeface="+mn-ea"/>
              </a:rPr>
              <a:t>返回响应</a:t>
            </a:r>
            <a:endParaRPr lang="zh-CN" altLang="en-US" sz="1800" dirty="0">
              <a:latin typeface="宋体" pitchFamily="2" charset="-122"/>
              <a:ea typeface="宋体" pitchFamily="2" charset="-122"/>
              <a:sym typeface="+mn-ea"/>
            </a:endParaRPr>
          </a:p>
          <a:p>
            <a:pPr algn="l">
              <a:lnSpc>
                <a:spcPct val="150000"/>
              </a:lnSpc>
              <a:spcBef>
                <a:spcPct val="30000"/>
              </a:spcBef>
              <a:buClr>
                <a:schemeClr val="tx1"/>
              </a:buClr>
              <a:buSzPct val="75000"/>
              <a:buFontTx/>
            </a:pPr>
            <a:r>
              <a:rPr lang="en-US" altLang="zh-CN" sz="1800" b="1" dirty="0">
                <a:latin typeface="宋体" pitchFamily="2" charset="-122"/>
                <a:ea typeface="宋体" pitchFamily="2" charset="-122"/>
                <a:sym typeface="+mn-ea"/>
              </a:rPr>
              <a:t>5.3 Spring MVC</a:t>
            </a:r>
            <a:r>
              <a:rPr lang="zh-CN" altLang="en-US" sz="1800" b="1" dirty="0">
                <a:latin typeface="宋体" pitchFamily="2" charset="-122"/>
                <a:ea typeface="宋体" pitchFamily="2" charset="-122"/>
                <a:sym typeface="+mn-ea"/>
              </a:rPr>
              <a:t>相关配置</a:t>
            </a:r>
            <a:endParaRPr lang="en-US" altLang="zh-CN" sz="1800" b="1" dirty="0">
              <a:latin typeface="宋体" pitchFamily="2" charset="-122"/>
              <a:ea typeface="宋体" pitchFamily="2" charset="-122"/>
              <a:sym typeface="+mn-ea"/>
            </a:endParaRPr>
          </a:p>
          <a:p>
            <a:pPr algn="l">
              <a:lnSpc>
                <a:spcPct val="150000"/>
              </a:lnSpc>
              <a:spcBef>
                <a:spcPct val="30000"/>
              </a:spcBef>
              <a:buClr>
                <a:schemeClr val="tx1"/>
              </a:buClr>
              <a:buSzPct val="75000"/>
              <a:buFontTx/>
            </a:pPr>
            <a:r>
              <a:rPr lang="en-US" altLang="zh-CN" sz="1800" b="1" dirty="0">
                <a:latin typeface="宋体" pitchFamily="2" charset="-122"/>
                <a:ea typeface="宋体" pitchFamily="2" charset="-122"/>
                <a:sym typeface="+mn-ea"/>
              </a:rPr>
              <a:t>5.4 Spring MVC</a:t>
            </a:r>
            <a:r>
              <a:rPr lang="zh-CN" altLang="en-US" sz="1800" b="1" dirty="0">
                <a:latin typeface="宋体" pitchFamily="2" charset="-122"/>
                <a:ea typeface="宋体" pitchFamily="2" charset="-122"/>
                <a:sym typeface="+mn-ea"/>
              </a:rPr>
              <a:t>的进阶使用</a:t>
            </a:r>
            <a:endParaRPr lang="en-US" altLang="zh-CN" sz="1800" b="1"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charset="0"/>
              <a:buChar char=""/>
            </a:pPr>
            <a:r>
              <a:rPr lang="en-US" altLang="zh-CN" sz="1800" dirty="0">
                <a:latin typeface="宋体" pitchFamily="2" charset="-122"/>
                <a:ea typeface="宋体" pitchFamily="2" charset="-122"/>
                <a:sym typeface="+mn-ea"/>
              </a:rPr>
              <a:t>5.4.1 拦截器Interceptors</a:t>
            </a:r>
            <a:endParaRPr lang="en-US" altLang="zh-CN" sz="1800" b="0" dirty="0">
              <a:solidFill>
                <a:schemeClr val="tx1"/>
              </a:solidFill>
              <a:latin typeface="宋体" pitchFamily="2" charset="-122"/>
              <a:ea typeface="宋体" pitchFamily="2" charset="-122"/>
            </a:endParaRPr>
          </a:p>
          <a:p>
            <a:pPr marL="539750" indent="-342900" algn="l">
              <a:lnSpc>
                <a:spcPct val="150000"/>
              </a:lnSpc>
              <a:spcBef>
                <a:spcPct val="30000"/>
              </a:spcBef>
              <a:buClr>
                <a:schemeClr val="tx1"/>
              </a:buClr>
              <a:buSzPct val="75000"/>
              <a:buFont typeface="Wingdings" panose="05000000000000000000" charset="0"/>
              <a:buChar char=""/>
            </a:pPr>
            <a:r>
              <a:rPr lang="en-US" altLang="zh-CN" sz="1800" dirty="0">
                <a:latin typeface="宋体" pitchFamily="2" charset="-122"/>
                <a:ea typeface="宋体" pitchFamily="2" charset="-122"/>
                <a:sym typeface="+mn-ea"/>
              </a:rPr>
              <a:t>5.4.2 </a:t>
            </a:r>
            <a:r>
              <a:rPr lang="zh-CN" altLang="en-US" sz="1800" dirty="0">
                <a:latin typeface="宋体" pitchFamily="2" charset="-122"/>
                <a:ea typeface="宋体" pitchFamily="2" charset="-122"/>
                <a:sym typeface="+mn-ea"/>
              </a:rPr>
              <a:t>统一异常处理</a:t>
            </a:r>
            <a:endParaRPr lang="en-US" altLang="zh-CN" sz="1800" dirty="0">
              <a:latin typeface="宋体" pitchFamily="2" charset="-122"/>
              <a:ea typeface="宋体" pitchFamily="2" charset="-122"/>
              <a:sym typeface="+mn-ea"/>
            </a:endParaRPr>
          </a:p>
          <a:p>
            <a:pPr marL="539750" indent="-342900" algn="l">
              <a:lnSpc>
                <a:spcPct val="150000"/>
              </a:lnSpc>
              <a:spcBef>
                <a:spcPct val="30000"/>
              </a:spcBef>
              <a:buClr>
                <a:schemeClr val="tx1"/>
              </a:buClr>
              <a:buSzPct val="75000"/>
              <a:buFont typeface="Wingdings" panose="05000000000000000000" charset="0"/>
              <a:buChar char=""/>
            </a:pPr>
            <a:r>
              <a:rPr lang="en-US" altLang="zh-CN" sz="1800" dirty="0">
                <a:latin typeface="宋体" pitchFamily="2" charset="-122"/>
                <a:ea typeface="宋体" pitchFamily="2" charset="-122"/>
                <a:sym typeface="+mn-ea"/>
              </a:rPr>
              <a:t>5.4.3 跨域问题与CORS</a:t>
            </a:r>
            <a:endParaRPr lang="en-US" altLang="zh-CN" sz="1800" dirty="0">
              <a:latin typeface="宋体" pitchFamily="2" charset="-122"/>
              <a:ea typeface="宋体" pitchFamily="2"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sp>
        <p:nvSpPr>
          <p:cNvPr id="4" name="文本框 3"/>
          <p:cNvSpPr txBox="1"/>
          <p:nvPr/>
        </p:nvSpPr>
        <p:spPr>
          <a:xfrm>
            <a:off x="5244465" y="5695315"/>
            <a:ext cx="2710180" cy="368300"/>
          </a:xfrm>
          <a:prstGeom prst="rect">
            <a:avLst/>
          </a:prstGeom>
          <a:noFill/>
        </p:spPr>
        <p:txBody>
          <a:bodyPr wrap="none" rtlCol="0">
            <a:spAutoFit/>
          </a:bodyPr>
          <a:p>
            <a:r>
              <a:rPr lang="zh-CN" altLang="en-US"/>
              <a:t>在</a:t>
            </a:r>
            <a:r>
              <a:rPr lang="en-US" altLang="zh-CN"/>
              <a:t>RestDemoController</a:t>
            </a:r>
            <a:r>
              <a:rPr lang="zh-CN" altLang="en-US"/>
              <a:t>中</a:t>
            </a:r>
            <a:endParaRPr lang="zh-CN" altLang="en-US"/>
          </a:p>
        </p:txBody>
      </p:sp>
      <p:pic>
        <p:nvPicPr>
          <p:cNvPr id="5" name="图片 4"/>
          <p:cNvPicPr>
            <a:picLocks noChangeAspect="1"/>
          </p:cNvPicPr>
          <p:nvPr/>
        </p:nvPicPr>
        <p:blipFill>
          <a:blip r:embed="rId1"/>
          <a:stretch>
            <a:fillRect/>
          </a:stretch>
        </p:blipFill>
        <p:spPr>
          <a:xfrm>
            <a:off x="250190" y="1528445"/>
            <a:ext cx="9256395" cy="4932045"/>
          </a:xfrm>
          <a:prstGeom prst="rect">
            <a:avLst/>
          </a:prstGeom>
        </p:spPr>
      </p:pic>
      <p:sp>
        <p:nvSpPr>
          <p:cNvPr id="6" name="文本框 5"/>
          <p:cNvSpPr txBox="1"/>
          <p:nvPr/>
        </p:nvSpPr>
        <p:spPr>
          <a:xfrm>
            <a:off x="8414385" y="4040505"/>
            <a:ext cx="3051175" cy="1337945"/>
          </a:xfrm>
          <a:prstGeom prst="rect">
            <a:avLst/>
          </a:prstGeom>
          <a:noFill/>
        </p:spPr>
        <p:txBody>
          <a:bodyPr wrap="square" rtlCol="0">
            <a:spAutoFit/>
          </a:bodyPr>
          <a:p>
            <a:pPr>
              <a:lnSpc>
                <a:spcPct val="150000"/>
              </a:lnSpc>
            </a:pPr>
            <a:r>
              <a:rPr lang="zh-CN" altLang="en-US"/>
              <a:t>增加一个新的方法，演示</a:t>
            </a:r>
            <a:r>
              <a:rPr lang="en-US" altLang="zh-CN"/>
              <a:t>RestController</a:t>
            </a:r>
            <a:r>
              <a:rPr lang="zh-CN" altLang="en-US"/>
              <a:t>在返回对象时可以自动进行</a:t>
            </a:r>
            <a:r>
              <a:rPr lang="en-US" altLang="zh-CN"/>
              <a:t>JSON</a:t>
            </a:r>
            <a:r>
              <a:rPr lang="zh-CN" altLang="en-US"/>
              <a:t>序列化</a:t>
            </a:r>
            <a:endParaRPr lang="zh-CN" altLang="en-US"/>
          </a:p>
        </p:txBody>
      </p:sp>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pic>
        <p:nvPicPr>
          <p:cNvPr id="4" name="图片 3"/>
          <p:cNvPicPr>
            <a:picLocks noChangeAspect="1"/>
          </p:cNvPicPr>
          <p:nvPr/>
        </p:nvPicPr>
        <p:blipFill>
          <a:blip r:embed="rId1"/>
          <a:stretch>
            <a:fillRect/>
          </a:stretch>
        </p:blipFill>
        <p:spPr>
          <a:xfrm>
            <a:off x="590550" y="1692275"/>
            <a:ext cx="11010900" cy="3683000"/>
          </a:xfrm>
          <a:prstGeom prst="rect">
            <a:avLst/>
          </a:prstGeom>
        </p:spPr>
      </p:pic>
      <p:sp>
        <p:nvSpPr>
          <p:cNvPr id="6" name="文本框 5"/>
          <p:cNvSpPr txBox="1"/>
          <p:nvPr/>
        </p:nvSpPr>
        <p:spPr>
          <a:xfrm>
            <a:off x="1561465" y="5527040"/>
            <a:ext cx="8727440" cy="506730"/>
          </a:xfrm>
          <a:prstGeom prst="rect">
            <a:avLst/>
          </a:prstGeom>
          <a:noFill/>
        </p:spPr>
        <p:txBody>
          <a:bodyPr wrap="square" rtlCol="0">
            <a:spAutoFit/>
          </a:bodyPr>
          <a:p>
            <a:pPr>
              <a:lnSpc>
                <a:spcPct val="150000"/>
              </a:lnSpc>
            </a:pPr>
            <a:r>
              <a:rPr lang="zh-CN" altLang="en-US"/>
              <a:t>增加一个新的方法，演示</a:t>
            </a:r>
            <a:r>
              <a:rPr lang="en-US" altLang="zh-CN"/>
              <a:t>RestController</a:t>
            </a:r>
            <a:r>
              <a:rPr lang="zh-CN" altLang="en-US"/>
              <a:t>中可以通过</a:t>
            </a:r>
            <a:r>
              <a:rPr lang="en-US" altLang="zh-CN"/>
              <a:t>ModelAndView</a:t>
            </a:r>
            <a:r>
              <a:rPr lang="zh-CN" altLang="en-US"/>
              <a:t>来返回模版</a:t>
            </a:r>
            <a:r>
              <a:rPr lang="zh-CN" altLang="en-US"/>
              <a:t>视图</a:t>
            </a:r>
            <a:endParaRPr lang="zh-CN" altLang="en-US"/>
          </a:p>
        </p:txBody>
      </p:sp>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pic>
        <p:nvPicPr>
          <p:cNvPr id="3" name="图片 2"/>
          <p:cNvPicPr>
            <a:picLocks noChangeAspect="1"/>
          </p:cNvPicPr>
          <p:nvPr/>
        </p:nvPicPr>
        <p:blipFill>
          <a:blip r:embed="rId1"/>
          <a:stretch>
            <a:fillRect/>
          </a:stretch>
        </p:blipFill>
        <p:spPr>
          <a:xfrm>
            <a:off x="1170940" y="1633220"/>
            <a:ext cx="9163685" cy="4238625"/>
          </a:xfrm>
          <a:prstGeom prst="rect">
            <a:avLst/>
          </a:prstGeom>
        </p:spPr>
      </p:pic>
      <p:sp>
        <p:nvSpPr>
          <p:cNvPr id="6" name="文本框 5"/>
          <p:cNvSpPr txBox="1"/>
          <p:nvPr/>
        </p:nvSpPr>
        <p:spPr>
          <a:xfrm>
            <a:off x="1170940" y="5957570"/>
            <a:ext cx="8727440" cy="506730"/>
          </a:xfrm>
          <a:prstGeom prst="rect">
            <a:avLst/>
          </a:prstGeom>
          <a:noFill/>
        </p:spPr>
        <p:txBody>
          <a:bodyPr wrap="square" rtlCol="0">
            <a:spAutoFit/>
          </a:bodyPr>
          <a:p>
            <a:pPr>
              <a:lnSpc>
                <a:spcPct val="150000"/>
              </a:lnSpc>
            </a:pPr>
            <a:r>
              <a:rPr lang="zh-CN" altLang="en-US"/>
              <a:t>在</a:t>
            </a:r>
            <a:r>
              <a:rPr lang="en-US" altLang="zh-CN"/>
              <a:t>templates</a:t>
            </a:r>
            <a:r>
              <a:rPr lang="zh-CN" altLang="en-US"/>
              <a:t>中增加</a:t>
            </a:r>
            <a:r>
              <a:rPr lang="en-US" altLang="zh-CN"/>
              <a:t>mv-demo.html</a:t>
            </a:r>
            <a:r>
              <a:rPr lang="zh-CN" altLang="en-US"/>
              <a:t>模板</a:t>
            </a:r>
            <a:endParaRPr lang="zh-CN" altLang="en-US"/>
          </a:p>
        </p:txBody>
      </p:sp>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sp>
        <p:nvSpPr>
          <p:cNvPr id="6" name="文本框 5"/>
          <p:cNvSpPr txBox="1"/>
          <p:nvPr/>
        </p:nvSpPr>
        <p:spPr>
          <a:xfrm>
            <a:off x="1106805" y="6052185"/>
            <a:ext cx="8727440" cy="506730"/>
          </a:xfrm>
          <a:prstGeom prst="rect">
            <a:avLst/>
          </a:prstGeom>
          <a:noFill/>
        </p:spPr>
        <p:txBody>
          <a:bodyPr wrap="square" rtlCol="0">
            <a:spAutoFit/>
          </a:bodyPr>
          <a:p>
            <a:pPr>
              <a:lnSpc>
                <a:spcPct val="150000"/>
              </a:lnSpc>
            </a:pPr>
            <a:r>
              <a:rPr lang="zh-CN" altLang="en-US"/>
              <a:t>文件</a:t>
            </a:r>
            <a:r>
              <a:rPr lang="zh-CN" altLang="en-US"/>
              <a:t>上传</a:t>
            </a:r>
            <a:endParaRPr lang="zh-CN" altLang="en-US"/>
          </a:p>
        </p:txBody>
      </p:sp>
      <p:pic>
        <p:nvPicPr>
          <p:cNvPr id="4" name="图片 3"/>
          <p:cNvPicPr>
            <a:picLocks noChangeAspect="1"/>
          </p:cNvPicPr>
          <p:nvPr/>
        </p:nvPicPr>
        <p:blipFill>
          <a:blip r:embed="rId1"/>
          <a:stretch>
            <a:fillRect/>
          </a:stretch>
        </p:blipFill>
        <p:spPr>
          <a:xfrm>
            <a:off x="2615565" y="1331595"/>
            <a:ext cx="7664450" cy="5526405"/>
          </a:xfrm>
          <a:prstGeom prst="rect">
            <a:avLst/>
          </a:prstGeom>
        </p:spPr>
      </p:pic>
      <p:sp>
        <p:nvSpPr>
          <p:cNvPr id="5" name="矩形 4"/>
          <p:cNvSpPr/>
          <p:nvPr/>
        </p:nvSpPr>
        <p:spPr>
          <a:xfrm>
            <a:off x="5610225" y="2181225"/>
            <a:ext cx="3314700" cy="238125"/>
          </a:xfrm>
          <a:prstGeom prst="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7" name="直接箭头连接符 6"/>
          <p:cNvCxnSpPr>
            <a:stCxn id="8" idx="1"/>
          </p:cNvCxnSpPr>
          <p:nvPr/>
        </p:nvCxnSpPr>
        <p:spPr>
          <a:xfrm flipH="1">
            <a:off x="8715375" y="1879600"/>
            <a:ext cx="457200" cy="92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172575" y="1695450"/>
            <a:ext cx="2011680" cy="368300"/>
          </a:xfrm>
          <a:prstGeom prst="rect">
            <a:avLst/>
          </a:prstGeom>
          <a:noFill/>
        </p:spPr>
        <p:txBody>
          <a:bodyPr wrap="none" rtlCol="0">
            <a:spAutoFit/>
          </a:bodyPr>
          <a:p>
            <a:r>
              <a:rPr lang="zh-CN" altLang="en-US"/>
              <a:t>获取到上传的</a:t>
            </a:r>
            <a:r>
              <a:rPr lang="zh-CN" altLang="en-US"/>
              <a:t>文件</a:t>
            </a:r>
            <a:endParaRPr lang="zh-CN" altLang="en-US"/>
          </a:p>
        </p:txBody>
      </p:sp>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sp>
        <p:nvSpPr>
          <p:cNvPr id="6" name="文本框 5"/>
          <p:cNvSpPr txBox="1"/>
          <p:nvPr/>
        </p:nvSpPr>
        <p:spPr>
          <a:xfrm>
            <a:off x="1106805" y="6109335"/>
            <a:ext cx="8727440" cy="506730"/>
          </a:xfrm>
          <a:prstGeom prst="rect">
            <a:avLst/>
          </a:prstGeom>
          <a:noFill/>
        </p:spPr>
        <p:txBody>
          <a:bodyPr wrap="square" rtlCol="0">
            <a:spAutoFit/>
          </a:bodyPr>
          <a:p>
            <a:pPr>
              <a:lnSpc>
                <a:spcPct val="150000"/>
              </a:lnSpc>
            </a:pPr>
            <a:r>
              <a:rPr lang="zh-CN" altLang="en-US"/>
              <a:t>文件</a:t>
            </a:r>
            <a:r>
              <a:rPr lang="zh-CN" altLang="en-US"/>
              <a:t>上传</a:t>
            </a:r>
            <a:endParaRPr lang="zh-CN" altLang="en-US"/>
          </a:p>
        </p:txBody>
      </p:sp>
      <p:pic>
        <p:nvPicPr>
          <p:cNvPr id="4" name="图片 3"/>
          <p:cNvPicPr>
            <a:picLocks noChangeAspect="1"/>
          </p:cNvPicPr>
          <p:nvPr/>
        </p:nvPicPr>
        <p:blipFill>
          <a:blip r:embed="rId1"/>
          <a:stretch>
            <a:fillRect/>
          </a:stretch>
        </p:blipFill>
        <p:spPr>
          <a:xfrm>
            <a:off x="791845" y="1438275"/>
            <a:ext cx="10436860" cy="4742180"/>
          </a:xfrm>
          <a:prstGeom prst="rect">
            <a:avLst/>
          </a:prstGeom>
        </p:spPr>
      </p:pic>
      <p:sp>
        <p:nvSpPr>
          <p:cNvPr id="5" name="矩形 4"/>
          <p:cNvSpPr/>
          <p:nvPr/>
        </p:nvSpPr>
        <p:spPr>
          <a:xfrm>
            <a:off x="7991475" y="4105275"/>
            <a:ext cx="3314700" cy="238125"/>
          </a:xfrm>
          <a:prstGeom prst="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7" name="直接箭头连接符 6"/>
          <p:cNvCxnSpPr/>
          <p:nvPr/>
        </p:nvCxnSpPr>
        <p:spPr>
          <a:xfrm flipH="1">
            <a:off x="9525000" y="3457575"/>
            <a:ext cx="447675" cy="542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972550" y="3089275"/>
            <a:ext cx="2887980" cy="368300"/>
          </a:xfrm>
          <a:prstGeom prst="rect">
            <a:avLst/>
          </a:prstGeom>
          <a:noFill/>
        </p:spPr>
        <p:txBody>
          <a:bodyPr wrap="none" rtlCol="0">
            <a:spAutoFit/>
          </a:bodyPr>
          <a:p>
            <a:r>
              <a:rPr lang="zh-CN" altLang="en-US"/>
              <a:t>以</a:t>
            </a:r>
            <a:r>
              <a:rPr lang="en-US" altLang="zh-CN"/>
              <a:t>multipart</a:t>
            </a:r>
            <a:r>
              <a:rPr lang="zh-CN" altLang="en-US"/>
              <a:t>的</a:t>
            </a:r>
            <a:r>
              <a:rPr lang="zh-CN" altLang="en-US"/>
              <a:t>编码上传</a:t>
            </a:r>
            <a:r>
              <a:rPr lang="zh-CN" altLang="en-US"/>
              <a:t>文件</a:t>
            </a:r>
            <a:endParaRPr lang="zh-CN" altLang="en-US"/>
          </a:p>
        </p:txBody>
      </p:sp>
      <p:sp>
        <p:nvSpPr>
          <p:cNvPr id="9" name="矩形 8"/>
          <p:cNvSpPr/>
          <p:nvPr/>
        </p:nvSpPr>
        <p:spPr>
          <a:xfrm>
            <a:off x="4108450" y="3800475"/>
            <a:ext cx="4695825" cy="257175"/>
          </a:xfrm>
          <a:prstGeom prst="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0" name="直接箭头连接符 9"/>
          <p:cNvCxnSpPr/>
          <p:nvPr/>
        </p:nvCxnSpPr>
        <p:spPr>
          <a:xfrm flipH="1">
            <a:off x="7508875" y="3028950"/>
            <a:ext cx="247650"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141845" y="2673350"/>
            <a:ext cx="2240280" cy="368300"/>
          </a:xfrm>
          <a:prstGeom prst="rect">
            <a:avLst/>
          </a:prstGeom>
          <a:noFill/>
        </p:spPr>
        <p:txBody>
          <a:bodyPr wrap="none" rtlCol="0">
            <a:spAutoFit/>
          </a:bodyPr>
          <a:p>
            <a:r>
              <a:rPr lang="zh-CN" altLang="en-US"/>
              <a:t>上传后形成下载</a:t>
            </a:r>
            <a:r>
              <a:rPr lang="zh-CN" altLang="en-US"/>
              <a:t>链接</a:t>
            </a:r>
            <a:endParaRPr lang="zh-CN" altLang="en-US"/>
          </a:p>
        </p:txBody>
      </p:sp>
      <p:sp>
        <p:nvSpPr>
          <p:cNvPr id="12" name="文本框 11"/>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52475" y="1364615"/>
            <a:ext cx="10258425" cy="490093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sp>
        <p:nvSpPr>
          <p:cNvPr id="6" name="文本框 5"/>
          <p:cNvSpPr txBox="1"/>
          <p:nvPr/>
        </p:nvSpPr>
        <p:spPr>
          <a:xfrm>
            <a:off x="1106805" y="6109335"/>
            <a:ext cx="8727440" cy="506730"/>
          </a:xfrm>
          <a:prstGeom prst="rect">
            <a:avLst/>
          </a:prstGeom>
          <a:noFill/>
        </p:spPr>
        <p:txBody>
          <a:bodyPr wrap="square" rtlCol="0">
            <a:spAutoFit/>
          </a:bodyPr>
          <a:p>
            <a:pPr>
              <a:lnSpc>
                <a:spcPct val="150000"/>
              </a:lnSpc>
            </a:pPr>
            <a:r>
              <a:rPr lang="zh-CN" altLang="en-US"/>
              <a:t>文件</a:t>
            </a:r>
            <a:r>
              <a:rPr lang="zh-CN" altLang="en-US"/>
              <a:t>上传</a:t>
            </a:r>
            <a:endParaRPr lang="zh-CN" altLang="en-US"/>
          </a:p>
        </p:txBody>
      </p:sp>
      <p:cxnSp>
        <p:nvCxnSpPr>
          <p:cNvPr id="7" name="直接箭头连接符 6"/>
          <p:cNvCxnSpPr/>
          <p:nvPr/>
        </p:nvCxnSpPr>
        <p:spPr>
          <a:xfrm flipH="1" flipV="1">
            <a:off x="9382125" y="6038850"/>
            <a:ext cx="495300" cy="247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975860" y="6332220"/>
            <a:ext cx="5440680" cy="368300"/>
          </a:xfrm>
          <a:prstGeom prst="rect">
            <a:avLst/>
          </a:prstGeom>
          <a:noFill/>
        </p:spPr>
        <p:txBody>
          <a:bodyPr wrap="none" rtlCol="0">
            <a:spAutoFit/>
          </a:bodyPr>
          <a:p>
            <a:r>
              <a:rPr lang="zh-CN" altLang="en-US"/>
              <a:t>将当前项目下的</a:t>
            </a:r>
            <a:r>
              <a:rPr lang="en-US" altLang="zh-CN"/>
              <a:t>upload</a:t>
            </a:r>
            <a:r>
              <a:rPr lang="zh-CN" altLang="en-US"/>
              <a:t>路径添加</a:t>
            </a:r>
            <a:r>
              <a:rPr lang="zh-CN" altLang="en-US"/>
              <a:t>到静态资源查找</a:t>
            </a:r>
            <a:r>
              <a:rPr lang="zh-CN" altLang="en-US"/>
              <a:t>路径</a:t>
            </a:r>
            <a:endParaRPr lang="zh-CN" altLang="en-US"/>
          </a:p>
        </p:txBody>
      </p:sp>
      <p:sp>
        <p:nvSpPr>
          <p:cNvPr id="12" name="文本框 11"/>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 Spring MVC</a:t>
            </a:r>
            <a:r>
              <a:rPr lang="zh-CN" altLang="en-US" b="0" kern="1800" dirty="0">
                <a:latin typeface="Times New Roman" panose="02020603050405020304"/>
                <a:sym typeface="+mn-ea"/>
              </a:rPr>
              <a:t>的基本</a:t>
            </a:r>
            <a:r>
              <a:rPr lang="zh-CN" altLang="en-US" b="0" kern="1800" dirty="0">
                <a:latin typeface="Times New Roman" panose="02020603050405020304"/>
                <a:sym typeface="+mn-ea"/>
              </a:rPr>
              <a:t>使用</a:t>
            </a:r>
            <a:endParaRPr lang="zh-CN" altLang="en-US" b="0" kern="1800" dirty="0">
              <a:latin typeface="Times New Roman" panose="02020603050405020304"/>
              <a:sym typeface="+mn-ea"/>
            </a:endParaRPr>
          </a:p>
        </p:txBody>
      </p:sp>
      <p:sp>
        <p:nvSpPr>
          <p:cNvPr id="6" name="文本框 5"/>
          <p:cNvSpPr txBox="1"/>
          <p:nvPr/>
        </p:nvSpPr>
        <p:spPr>
          <a:xfrm>
            <a:off x="1049655" y="6261735"/>
            <a:ext cx="8727440" cy="506730"/>
          </a:xfrm>
          <a:prstGeom prst="rect">
            <a:avLst/>
          </a:prstGeom>
          <a:noFill/>
        </p:spPr>
        <p:txBody>
          <a:bodyPr wrap="square" rtlCol="0">
            <a:spAutoFit/>
          </a:bodyPr>
          <a:p>
            <a:pPr>
              <a:lnSpc>
                <a:spcPct val="150000"/>
              </a:lnSpc>
            </a:pPr>
            <a:r>
              <a:rPr lang="zh-CN" altLang="en-US"/>
              <a:t>重定向与</a:t>
            </a:r>
            <a:r>
              <a:rPr lang="zh-CN" altLang="en-US"/>
              <a:t>转发</a:t>
            </a:r>
            <a:endParaRPr lang="zh-CN" altLang="en-US"/>
          </a:p>
        </p:txBody>
      </p:sp>
      <p:pic>
        <p:nvPicPr>
          <p:cNvPr id="7" name="图片 6"/>
          <p:cNvPicPr>
            <a:picLocks noChangeAspect="1"/>
          </p:cNvPicPr>
          <p:nvPr/>
        </p:nvPicPr>
        <p:blipFill>
          <a:blip r:embed="rId1"/>
          <a:stretch>
            <a:fillRect/>
          </a:stretch>
        </p:blipFill>
        <p:spPr>
          <a:xfrm>
            <a:off x="876300" y="1573530"/>
            <a:ext cx="9982835" cy="4826000"/>
          </a:xfrm>
          <a:prstGeom prst="rect">
            <a:avLst/>
          </a:prstGeom>
        </p:spPr>
      </p:pic>
      <p:sp>
        <p:nvSpPr>
          <p:cNvPr id="10" name="文本框 9"/>
          <p:cNvSpPr txBox="1"/>
          <p:nvPr/>
        </p:nvSpPr>
        <p:spPr>
          <a:xfrm>
            <a:off x="6429375" y="1223645"/>
            <a:ext cx="5501640" cy="368300"/>
          </a:xfrm>
          <a:prstGeom prst="rect">
            <a:avLst/>
          </a:prstGeom>
          <a:noFill/>
        </p:spPr>
        <p:txBody>
          <a:bodyPr wrap="square" rtlCol="0" anchor="t">
            <a:spAutoFit/>
          </a:bodyPr>
          <a:p>
            <a:r>
              <a:rPr lang="zh-CN" altLang="en-US">
                <a:hlinkClick r:id="rId2" action="ppaction://hlinkfile"/>
              </a:rPr>
              <a:t>https://gitee.com/buptnetwork/springmvc-demo</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5.2.1 </a:t>
            </a:r>
            <a:r>
              <a:rPr lang="zh-CN" altLang="en-US" b="0" kern="1800" dirty="0">
                <a:latin typeface="Times New Roman" panose="02020603050405020304"/>
                <a:sym typeface="+mn-ea"/>
              </a:rPr>
              <a:t>基于注解的控制器</a:t>
            </a:r>
            <a:endParaRPr lang="zh-CN" altLang="en-US" b="0" kern="1800" dirty="0">
              <a:latin typeface="Times New Roman" panose="02020603050405020304"/>
            </a:endParaRPr>
          </a:p>
        </p:txBody>
      </p:sp>
      <p:pic>
        <p:nvPicPr>
          <p:cNvPr id="4" name="图片 3"/>
          <p:cNvPicPr>
            <a:picLocks noChangeAspect="1"/>
          </p:cNvPicPr>
          <p:nvPr/>
        </p:nvPicPr>
        <p:blipFill>
          <a:blip r:embed="rId1"/>
          <a:stretch>
            <a:fillRect/>
          </a:stretch>
        </p:blipFill>
        <p:spPr>
          <a:xfrm>
            <a:off x="833120" y="1634425"/>
            <a:ext cx="10322560" cy="5033841"/>
          </a:xfrm>
          <a:prstGeom prst="rect">
            <a:avLst/>
          </a:prstGeom>
        </p:spPr>
      </p:pic>
      <p:sp>
        <p:nvSpPr>
          <p:cNvPr id="13" name="矩形 12"/>
          <p:cNvSpPr/>
          <p:nvPr/>
        </p:nvSpPr>
        <p:spPr>
          <a:xfrm>
            <a:off x="250371" y="1223784"/>
            <a:ext cx="8382000" cy="646331"/>
          </a:xfrm>
          <a:prstGeom prst="rect">
            <a:avLst/>
          </a:prstGeom>
        </p:spPr>
        <p:txBody>
          <a:bodyPr wrap="square">
            <a:spAutoFit/>
          </a:bodyPr>
          <a:lstStyle/>
          <a:p>
            <a:r>
              <a:rPr lang="zh-CN" altLang="en-US" dirty="0">
                <a:hlinkClick r:id="rId2"/>
              </a:rPr>
              <a:t>https://docs.spring.io/spring-framework/docs/current/reference/html/web.html</a:t>
            </a:r>
            <a:endParaRPr lang="en-US" altLang="zh-CN" dirty="0"/>
          </a:p>
          <a:p>
            <a:endParaRPr lang="zh-CN" altLang="en-US" dirty="0"/>
          </a:p>
        </p:txBody>
      </p:sp>
      <p:cxnSp>
        <p:nvCxnSpPr>
          <p:cNvPr id="3" name="直接箭头连接符 2"/>
          <p:cNvCxnSpPr/>
          <p:nvPr/>
        </p:nvCxnSpPr>
        <p:spPr>
          <a:xfrm>
            <a:off x="210185" y="2637155"/>
            <a:ext cx="989965" cy="373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5.2.1</a:t>
            </a:r>
            <a:r>
              <a:rPr lang="en-US" altLang="zh-CN" b="0" kern="1800" dirty="0">
                <a:latin typeface="Times New Roman" panose="02020603050405020304"/>
              </a:rPr>
              <a:t> </a:t>
            </a:r>
            <a:r>
              <a:rPr lang="zh-CN" altLang="en-US" b="0" kern="1800" dirty="0">
                <a:latin typeface="Times New Roman" panose="02020603050405020304"/>
              </a:rPr>
              <a:t>基于注解的控制器</a:t>
            </a:r>
            <a:endParaRPr lang="zh-CN" altLang="en-US" b="0" kern="1800" dirty="0">
              <a:latin typeface="Times New Roman" panose="02020603050405020304"/>
            </a:endParaRPr>
          </a:p>
        </p:txBody>
      </p:sp>
      <p:sp>
        <p:nvSpPr>
          <p:cNvPr id="3" name="文本框 2"/>
          <p:cNvSpPr txBox="1"/>
          <p:nvPr/>
        </p:nvSpPr>
        <p:spPr>
          <a:xfrm>
            <a:off x="250369" y="1223784"/>
            <a:ext cx="11242935" cy="552894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Controller</a:t>
            </a:r>
            <a:r>
              <a:rPr lang="zh-CN" altLang="en-US" sz="2000" dirty="0">
                <a:sym typeface="+mn-ea"/>
              </a:rPr>
              <a:t>实现类包含了对用户请求的处理逻辑，是用户请求和业务逻辑之间的“桥梁”。</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Spring MVC</a:t>
            </a:r>
            <a:r>
              <a:rPr lang="zh-CN" altLang="en-US" sz="2000" dirty="0">
                <a:sym typeface="+mn-ea"/>
              </a:rPr>
              <a:t>支持</a:t>
            </a:r>
            <a:r>
              <a:rPr lang="zh-CN" altLang="en-US" sz="2000" dirty="0">
                <a:solidFill>
                  <a:srgbClr val="FF0000"/>
                </a:solidFill>
                <a:sym typeface="+mn-ea"/>
              </a:rPr>
              <a:t>基于注解的控制器</a:t>
            </a:r>
            <a:r>
              <a:rPr lang="zh-CN" altLang="en-US" sz="2000" dirty="0">
                <a:sym typeface="+mn-ea"/>
              </a:rPr>
              <a:t>，</a:t>
            </a:r>
            <a:r>
              <a:rPr lang="zh-CN" altLang="en-US" sz="2000" dirty="0">
                <a:solidFill>
                  <a:srgbClr val="FF0000"/>
                </a:solidFill>
                <a:sym typeface="+mn-ea"/>
              </a:rPr>
              <a:t>无需再配置文件中部署映射，</a:t>
            </a:r>
            <a:r>
              <a:rPr lang="zh-CN" altLang="en-US" sz="2000" dirty="0">
                <a:solidFill>
                  <a:srgbClr val="FF0000"/>
                </a:solidFill>
              </a:rPr>
              <a:t>不必扩展基类，也不需要实现特定的接口</a:t>
            </a:r>
            <a:r>
              <a:rPr lang="zh-CN" altLang="en-US" sz="2000" dirty="0"/>
              <a:t>。</a:t>
            </a:r>
            <a:r>
              <a:rPr lang="zh-CN" altLang="en-US" sz="2000" dirty="0">
                <a:sym typeface="+mn-ea"/>
              </a:rPr>
              <a:t>极大简化了</a:t>
            </a:r>
            <a:r>
              <a:rPr lang="en-US" altLang="zh-CN" sz="2000" dirty="0">
                <a:sym typeface="+mn-ea"/>
              </a:rPr>
              <a:t>Web</a:t>
            </a:r>
            <a:r>
              <a:rPr lang="zh-CN" altLang="en-US" sz="2000" dirty="0">
                <a:sym typeface="+mn-ea"/>
              </a:rPr>
              <a:t>应用的开发。</a:t>
            </a:r>
            <a:endParaRPr lang="en-US" altLang="zh-CN" sz="2000" dirty="0">
              <a:sym typeface="+mn-ea"/>
            </a:endParaRPr>
          </a:p>
          <a:p>
            <a:pPr marL="109855">
              <a:lnSpc>
                <a:spcPct val="150000"/>
              </a:lnSpc>
              <a:spcBef>
                <a:spcPts val="400"/>
              </a:spcBef>
              <a:buClr>
                <a:schemeClr val="accent1"/>
              </a:buClr>
              <a:buSzPct val="68000"/>
            </a:pPr>
            <a:r>
              <a:rPr lang="zh-CN" altLang="en-US" sz="2000" dirty="0">
                <a:sym typeface="+mn-ea"/>
              </a:rPr>
              <a:t>常见的注解：</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1</a:t>
            </a:r>
            <a:r>
              <a:rPr lang="zh-CN" altLang="en-US" sz="2000" dirty="0">
                <a:sym typeface="+mn-ea"/>
              </a:rPr>
              <a:t>、</a:t>
            </a:r>
            <a:r>
              <a:rPr lang="en-US" altLang="zh-CN" sz="2000" dirty="0">
                <a:sym typeface="+mn-ea"/>
              </a:rPr>
              <a:t>@Controller</a:t>
            </a:r>
            <a:r>
              <a:rPr lang="zh-CN" altLang="en-US" sz="2000" dirty="0">
                <a:sym typeface="+mn-ea"/>
              </a:rPr>
              <a:t>，配置在类上，表明类是</a:t>
            </a:r>
            <a:r>
              <a:rPr lang="en-US" altLang="zh-CN" sz="2000" dirty="0">
                <a:sym typeface="+mn-ea"/>
              </a:rPr>
              <a:t>Spring MVC</a:t>
            </a:r>
            <a:r>
              <a:rPr lang="zh-CN" altLang="en-US" sz="2000" dirty="0">
                <a:sym typeface="+mn-ea"/>
              </a:rPr>
              <a:t>中的</a:t>
            </a:r>
            <a:r>
              <a:rPr lang="en-US" altLang="zh-CN" sz="2000" dirty="0">
                <a:sym typeface="+mn-ea"/>
              </a:rPr>
              <a:t>Controller</a:t>
            </a:r>
            <a:r>
              <a:rPr lang="zh-CN" altLang="en-US" sz="2000" dirty="0">
                <a:sym typeface="+mn-ea"/>
              </a:rPr>
              <a:t>，</a:t>
            </a:r>
            <a:r>
              <a:rPr lang="en-US" altLang="zh-CN" sz="2000" dirty="0">
                <a:sym typeface="+mn-ea"/>
              </a:rPr>
              <a:t>Spring MVC</a:t>
            </a:r>
            <a:r>
              <a:rPr lang="zh-CN" altLang="en-US" sz="2000" dirty="0">
                <a:sym typeface="+mn-ea"/>
              </a:rPr>
              <a:t>会自动扫描注解了此注解的类。</a:t>
            </a:r>
            <a:endParaRPr lang="zh-CN" altLang="en-US" sz="2000" dirty="0">
              <a:sym typeface="+mn-ea"/>
            </a:endParaRPr>
          </a:p>
          <a:p>
            <a:pPr marL="109855">
              <a:lnSpc>
                <a:spcPct val="150000"/>
              </a:lnSpc>
              <a:spcBef>
                <a:spcPts val="400"/>
              </a:spcBef>
              <a:buClr>
                <a:schemeClr val="accent1"/>
              </a:buClr>
              <a:buSzPct val="68000"/>
            </a:pPr>
            <a:r>
              <a:rPr lang="en-US" altLang="zh-CN" sz="2000" dirty="0">
                <a:sym typeface="+mn-ea"/>
              </a:rPr>
              <a:t>2</a:t>
            </a:r>
            <a:r>
              <a:rPr lang="zh-CN" altLang="en-US" sz="2000" dirty="0">
                <a:sym typeface="+mn-ea"/>
              </a:rPr>
              <a:t>、</a:t>
            </a:r>
            <a:r>
              <a:rPr lang="en-US" altLang="zh-CN" sz="2000" dirty="0">
                <a:solidFill>
                  <a:srgbClr val="FF0000"/>
                </a:solidFill>
                <a:sym typeface="+mn-ea"/>
              </a:rPr>
              <a:t>@</a:t>
            </a:r>
            <a:r>
              <a:rPr lang="en-US" altLang="zh-CN" sz="2000" dirty="0" err="1">
                <a:solidFill>
                  <a:srgbClr val="FF0000"/>
                </a:solidFill>
                <a:sym typeface="+mn-ea"/>
              </a:rPr>
              <a:t>RestController</a:t>
            </a:r>
            <a:r>
              <a:rPr lang="zh-CN" altLang="en-US" sz="2000" dirty="0">
                <a:sym typeface="+mn-ea"/>
              </a:rPr>
              <a:t>，是一个组合注解，组合了</a:t>
            </a:r>
            <a:r>
              <a:rPr lang="en-US" altLang="zh-CN" sz="2000" dirty="0">
                <a:sym typeface="+mn-ea"/>
              </a:rPr>
              <a:t>@Controller</a:t>
            </a:r>
            <a:r>
              <a:rPr lang="zh-CN" altLang="en-US" sz="2000" dirty="0">
                <a:sym typeface="+mn-ea"/>
              </a:rPr>
              <a:t>和</a:t>
            </a:r>
            <a:r>
              <a:rPr lang="en-US" altLang="zh-CN" sz="2000" dirty="0">
                <a:sym typeface="+mn-ea"/>
              </a:rPr>
              <a:t>@ </a:t>
            </a:r>
            <a:r>
              <a:rPr lang="en-US" altLang="zh-CN" sz="2000" dirty="0" err="1">
                <a:sym typeface="+mn-ea"/>
              </a:rPr>
              <a:t>ResponseBody</a:t>
            </a:r>
            <a:r>
              <a:rPr lang="zh-CN" altLang="en-US" sz="2000" dirty="0">
                <a:sym typeface="+mn-ea"/>
              </a:rPr>
              <a:t>，当后端只返回数据时（如</a:t>
            </a:r>
            <a:r>
              <a:rPr lang="en-US" altLang="zh-CN" sz="2000" dirty="0" err="1">
                <a:sym typeface="+mn-ea"/>
              </a:rPr>
              <a:t>json</a:t>
            </a:r>
            <a:r>
              <a:rPr lang="zh-CN" altLang="en-US" sz="2000" dirty="0">
                <a:sym typeface="+mn-ea"/>
              </a:rPr>
              <a:t>），就可以使用此注解。</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3</a:t>
            </a:r>
            <a:r>
              <a:rPr lang="zh-CN" altLang="en-US" sz="2000" dirty="0">
                <a:sym typeface="+mn-ea"/>
              </a:rPr>
              <a:t>、</a:t>
            </a:r>
            <a:r>
              <a:rPr lang="en-US" altLang="zh-CN" sz="2000" dirty="0">
                <a:sym typeface="+mn-ea"/>
              </a:rPr>
              <a:t>@</a:t>
            </a:r>
            <a:r>
              <a:rPr lang="en-US" altLang="zh-CN" sz="2000" dirty="0" err="1">
                <a:sym typeface="+mn-ea"/>
              </a:rPr>
              <a:t>RequestMapping</a:t>
            </a:r>
            <a:r>
              <a:rPr lang="zh-CN" altLang="en-US" sz="2000" dirty="0">
                <a:sym typeface="+mn-ea"/>
              </a:rPr>
              <a:t>，可以配置在类和方法上，用来指定类或者方法是针对哪个</a:t>
            </a:r>
            <a:r>
              <a:rPr lang="en-US" altLang="zh-CN" sz="2000" dirty="0">
                <a:sym typeface="+mn-ea"/>
              </a:rPr>
              <a:t>URI</a:t>
            </a:r>
            <a:r>
              <a:rPr lang="zh-CN" altLang="en-US" sz="2000" dirty="0">
                <a:sym typeface="+mn-ea"/>
              </a:rPr>
              <a:t>的处理器。</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4</a:t>
            </a:r>
            <a:r>
              <a:rPr lang="zh-CN" altLang="en-US" sz="2000" dirty="0">
                <a:sym typeface="+mn-ea"/>
              </a:rPr>
              <a:t>、</a:t>
            </a:r>
            <a:r>
              <a:rPr lang="en-US" altLang="zh-CN" sz="2000" dirty="0">
                <a:sym typeface="+mn-ea"/>
              </a:rPr>
              <a:t>@</a:t>
            </a:r>
            <a:r>
              <a:rPr lang="en-US" altLang="zh-CN" sz="2000" dirty="0" err="1">
                <a:sym typeface="+mn-ea"/>
              </a:rPr>
              <a:t>ResponseBody</a:t>
            </a:r>
            <a:r>
              <a:rPr lang="zh-CN" altLang="en-US" sz="2000" dirty="0">
                <a:sym typeface="+mn-ea"/>
              </a:rPr>
              <a:t>，表示</a:t>
            </a:r>
            <a:r>
              <a:rPr lang="zh-CN" altLang="en-US" sz="2000" dirty="0">
                <a:solidFill>
                  <a:srgbClr val="FF0000"/>
                </a:solidFill>
                <a:sym typeface="+mn-ea"/>
              </a:rPr>
              <a:t>将返回值放在</a:t>
            </a:r>
            <a:r>
              <a:rPr lang="en-US" altLang="zh-CN" sz="2000" dirty="0">
                <a:solidFill>
                  <a:srgbClr val="FF0000"/>
                </a:solidFill>
                <a:sym typeface="+mn-ea"/>
              </a:rPr>
              <a:t>response</a:t>
            </a:r>
            <a:r>
              <a:rPr lang="zh-CN" altLang="en-US" sz="2000" dirty="0">
                <a:solidFill>
                  <a:srgbClr val="FF0000"/>
                </a:solidFill>
                <a:sym typeface="+mn-ea"/>
              </a:rPr>
              <a:t>体内</a:t>
            </a:r>
            <a:r>
              <a:rPr lang="zh-CN" altLang="en-US" sz="2000" dirty="0">
                <a:sym typeface="+mn-ea"/>
              </a:rPr>
              <a:t>，而不是返回一个页面。</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5</a:t>
            </a:r>
            <a:r>
              <a:rPr lang="zh-CN" altLang="en-US" sz="2000" dirty="0">
                <a:sym typeface="+mn-ea"/>
              </a:rPr>
              <a:t>、</a:t>
            </a:r>
            <a:r>
              <a:rPr lang="en-US" altLang="zh-CN" sz="2000" dirty="0">
                <a:sym typeface="+mn-ea"/>
              </a:rPr>
              <a:t>@</a:t>
            </a:r>
            <a:r>
              <a:rPr lang="en-US" altLang="zh-CN" sz="2000" dirty="0" err="1">
                <a:sym typeface="+mn-ea"/>
              </a:rPr>
              <a:t>PathVariable</a:t>
            </a:r>
            <a:r>
              <a:rPr lang="zh-CN" altLang="en-US" sz="2000" dirty="0">
                <a:sym typeface="+mn-ea"/>
              </a:rPr>
              <a:t>，用来接收路径参数，此注解放置在参数前。</a:t>
            </a:r>
            <a:endParaRPr lang="en-US" altLang="zh-CN" sz="2000" dirty="0">
              <a:sym typeface="+mn-ea"/>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5.2.1</a:t>
            </a:r>
            <a:r>
              <a:rPr lang="en-US" altLang="zh-CN" b="0" kern="1800" dirty="0">
                <a:latin typeface="Times New Roman" panose="02020603050405020304"/>
              </a:rPr>
              <a:t> </a:t>
            </a:r>
            <a:r>
              <a:rPr lang="zh-CN" altLang="en-US" b="0" kern="1800" dirty="0">
                <a:latin typeface="Times New Roman" panose="02020603050405020304"/>
              </a:rPr>
              <a:t>基于注解的控制器</a:t>
            </a:r>
            <a:endParaRPr lang="zh-CN" altLang="en-US" b="0" kern="1800" dirty="0">
              <a:latin typeface="Times New Roman" panose="02020603050405020304"/>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2833257" y="1223784"/>
            <a:ext cx="6019048" cy="2438095"/>
          </a:xfrm>
          <a:prstGeom prst="rect">
            <a:avLst/>
          </a:prstGeom>
        </p:spPr>
      </p:pic>
      <p:pic>
        <p:nvPicPr>
          <p:cNvPr id="6" name="图片 5"/>
          <p:cNvPicPr>
            <a:picLocks noChangeAspect="1"/>
          </p:cNvPicPr>
          <p:nvPr/>
        </p:nvPicPr>
        <p:blipFill>
          <a:blip r:embed="rId2"/>
          <a:stretch>
            <a:fillRect/>
          </a:stretch>
        </p:blipFill>
        <p:spPr>
          <a:xfrm>
            <a:off x="3932820" y="4003708"/>
            <a:ext cx="4282711" cy="23360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5.1</a:t>
            </a:r>
            <a:r>
              <a:rPr lang="en-US" altLang="zh-CN" b="0" kern="1800" dirty="0">
                <a:latin typeface="Times New Roman" panose="02020603050405020304"/>
              </a:rPr>
              <a:t> Spring MVC</a:t>
            </a:r>
            <a:r>
              <a:rPr lang="zh-CN" altLang="en-US" b="0" kern="1800" dirty="0">
                <a:latin typeface="Times New Roman" panose="02020603050405020304"/>
              </a:rPr>
              <a:t>工作原理</a:t>
            </a:r>
            <a:endParaRPr lang="zh-CN" altLang="en-US" b="0" kern="1800" dirty="0">
              <a:latin typeface="Times New Roman" panose="02020603050405020304"/>
            </a:endParaRPr>
          </a:p>
        </p:txBody>
      </p:sp>
      <p:sp>
        <p:nvSpPr>
          <p:cNvPr id="3" name="文本框 2"/>
          <p:cNvSpPr txBox="1"/>
          <p:nvPr/>
        </p:nvSpPr>
        <p:spPr>
          <a:xfrm>
            <a:off x="250190" y="1223645"/>
            <a:ext cx="11515090" cy="4184650"/>
          </a:xfrm>
          <a:prstGeom prst="rect">
            <a:avLst/>
          </a:prstGeom>
          <a:noFill/>
        </p:spPr>
        <p:txBody>
          <a:bodyPr wrap="square" rtlCol="0">
            <a:spAutoFit/>
          </a:bodyPr>
          <a:lstStyle/>
          <a:p>
            <a:pPr marL="452755" indent="-342900">
              <a:lnSpc>
                <a:spcPct val="150000"/>
              </a:lnSpc>
              <a:spcBef>
                <a:spcPts val="400"/>
              </a:spcBef>
              <a:buClr>
                <a:schemeClr val="accent1"/>
              </a:buClr>
              <a:buSzPct val="68000"/>
              <a:buFont typeface="Arial" panose="020B0604020202020204" pitchFamily="34" charset="0"/>
              <a:buChar char="•"/>
            </a:pPr>
            <a:r>
              <a:rPr lang="en-US" altLang="zh-CN" sz="2000" dirty="0">
                <a:sym typeface="+mn-ea"/>
              </a:rPr>
              <a:t>Spring MVC</a:t>
            </a:r>
            <a:r>
              <a:rPr lang="zh-CN" altLang="en-US" sz="2000" dirty="0">
                <a:sym typeface="+mn-ea"/>
              </a:rPr>
              <a:t>是</a:t>
            </a:r>
            <a:r>
              <a:rPr lang="en-US" altLang="zh-CN" sz="2000" dirty="0">
                <a:sym typeface="+mn-ea"/>
              </a:rPr>
              <a:t>Spring</a:t>
            </a:r>
            <a:r>
              <a:rPr lang="zh-CN" altLang="en-US" sz="2000" dirty="0">
                <a:sym typeface="+mn-ea"/>
              </a:rPr>
              <a:t>提供的基于</a:t>
            </a:r>
            <a:r>
              <a:rPr lang="en-US" altLang="zh-CN" sz="2000" dirty="0">
                <a:sym typeface="+mn-ea"/>
              </a:rPr>
              <a:t>Servlet API</a:t>
            </a:r>
            <a:r>
              <a:rPr lang="zh-CN" altLang="en-US" sz="2000" dirty="0">
                <a:sym typeface="+mn-ea"/>
              </a:rPr>
              <a:t>的</a:t>
            </a:r>
            <a:r>
              <a:rPr lang="en-US" altLang="zh-CN" sz="2000" dirty="0">
                <a:sym typeface="+mn-ea"/>
              </a:rPr>
              <a:t>Web MVC</a:t>
            </a:r>
            <a:r>
              <a:rPr lang="zh-CN" altLang="en-US" sz="2000" dirty="0">
                <a:sym typeface="+mn-ea"/>
              </a:rPr>
              <a:t>开发栈。</a:t>
            </a:r>
            <a:endParaRPr lang="zh-CN" altLang="en-US" sz="2000" dirty="0">
              <a:sym typeface="+mn-ea"/>
            </a:endParaRPr>
          </a:p>
          <a:p>
            <a:pPr marL="452755" indent="-342900">
              <a:lnSpc>
                <a:spcPct val="150000"/>
              </a:lnSpc>
              <a:spcBef>
                <a:spcPts val="400"/>
              </a:spcBef>
              <a:buClr>
                <a:schemeClr val="accent1"/>
              </a:buClr>
              <a:buSzPct val="68000"/>
              <a:buFont typeface="Arial" panose="020B0604020202020204" pitchFamily="34" charset="0"/>
              <a:buChar char="•"/>
            </a:pPr>
            <a:r>
              <a:rPr lang="en-US" altLang="zh-CN" sz="2000" dirty="0">
                <a:sym typeface="+mn-ea"/>
              </a:rPr>
              <a:t>Spring Boot</a:t>
            </a:r>
            <a:r>
              <a:rPr lang="zh-CN" altLang="en-US" sz="2000" dirty="0">
                <a:sym typeface="+mn-ea"/>
              </a:rPr>
              <a:t>是</a:t>
            </a:r>
            <a:r>
              <a:rPr lang="en-US" altLang="zh-CN" sz="2000" dirty="0">
                <a:sym typeface="+mn-ea"/>
              </a:rPr>
              <a:t>Spring</a:t>
            </a:r>
            <a:r>
              <a:rPr lang="zh-CN" altLang="en-US" sz="2000" dirty="0">
                <a:sym typeface="+mn-ea"/>
              </a:rPr>
              <a:t>提供的一个用于快速开发的应用，提供了一系列简化配置的</a:t>
            </a:r>
            <a:r>
              <a:rPr lang="en-US" altLang="zh-CN" sz="2000" dirty="0">
                <a:sym typeface="+mn-ea"/>
              </a:rPr>
              <a:t>Starter</a:t>
            </a:r>
            <a:r>
              <a:rPr lang="zh-CN" altLang="en-US" sz="2000" dirty="0">
                <a:sym typeface="+mn-ea"/>
              </a:rPr>
              <a:t>，其中的</a:t>
            </a:r>
            <a:r>
              <a:rPr lang="en-US" altLang="zh-CN" sz="2000" dirty="0">
                <a:sym typeface="+mn-ea"/>
              </a:rPr>
              <a:t>spring-boot-starter-web</a:t>
            </a:r>
            <a:r>
              <a:rPr lang="zh-CN" altLang="en-US" sz="2000" dirty="0">
                <a:sym typeface="+mn-ea"/>
              </a:rPr>
              <a:t>提供了</a:t>
            </a:r>
            <a:r>
              <a:rPr lang="en-US" altLang="zh-CN" sz="2000" dirty="0">
                <a:sym typeface="+mn-ea"/>
              </a:rPr>
              <a:t>Spring MVC</a:t>
            </a:r>
            <a:r>
              <a:rPr lang="zh-CN" altLang="en-US" sz="2000" dirty="0">
                <a:sym typeface="+mn-ea"/>
              </a:rPr>
              <a:t>及嵌入式</a:t>
            </a:r>
            <a:r>
              <a:rPr lang="en-US" altLang="zh-CN" sz="2000" dirty="0">
                <a:sym typeface="+mn-ea"/>
              </a:rPr>
              <a:t>Servlet</a:t>
            </a:r>
            <a:r>
              <a:rPr lang="zh-CN" altLang="en-US" sz="2000" dirty="0">
                <a:sym typeface="+mn-ea"/>
              </a:rPr>
              <a:t>容器的相关配置。</a:t>
            </a:r>
            <a:endParaRPr lang="zh-CN" altLang="en-US" sz="2000" dirty="0">
              <a:sym typeface="+mn-ea"/>
            </a:endParaRPr>
          </a:p>
          <a:p>
            <a:pPr marL="452755" indent="-342900">
              <a:lnSpc>
                <a:spcPct val="150000"/>
              </a:lnSpc>
              <a:spcBef>
                <a:spcPts val="400"/>
              </a:spcBef>
              <a:buClr>
                <a:schemeClr val="accent1"/>
              </a:buClr>
              <a:buSzPct val="68000"/>
              <a:buFont typeface="Arial" panose="020B0604020202020204" pitchFamily="34" charset="0"/>
              <a:buChar char="•"/>
            </a:pPr>
            <a:r>
              <a:rPr lang="zh-CN" altLang="en-US" sz="2000" dirty="0">
                <a:sym typeface="+mn-ea"/>
              </a:rPr>
              <a:t>相关文档：</a:t>
            </a:r>
            <a:endParaRPr lang="zh-CN" altLang="en-US" sz="2000" dirty="0">
              <a:sym typeface="+mn-ea"/>
            </a:endParaRPr>
          </a:p>
          <a:p>
            <a:pPr marL="909955" lvl="1" indent="-342900">
              <a:lnSpc>
                <a:spcPct val="150000"/>
              </a:lnSpc>
              <a:spcBef>
                <a:spcPts val="400"/>
              </a:spcBef>
              <a:buClr>
                <a:schemeClr val="accent1"/>
              </a:buClr>
              <a:buSzPct val="68000"/>
              <a:buFont typeface="Arial" panose="020B0604020202020204" pitchFamily="34" charset="0"/>
              <a:buChar char="•"/>
            </a:pPr>
            <a:r>
              <a:rPr lang="zh-CN" altLang="en-US" sz="1600" dirty="0">
                <a:sym typeface="+mn-ea"/>
              </a:rPr>
              <a:t>通用的</a:t>
            </a:r>
            <a:r>
              <a:rPr lang="en-US" altLang="zh-CN" sz="1600" dirty="0">
                <a:sym typeface="+mn-ea"/>
              </a:rPr>
              <a:t>Spring MVC</a:t>
            </a:r>
            <a:r>
              <a:rPr lang="zh-CN" altLang="en-US" sz="1400" dirty="0">
                <a:sym typeface="+mn-ea"/>
              </a:rPr>
              <a:t>：</a:t>
            </a:r>
            <a:r>
              <a:rPr lang="zh-CN" altLang="en-US" sz="1600" dirty="0">
                <a:sym typeface="+mn-ea"/>
                <a:hlinkClick r:id="rId1" tooltip="" action="ppaction://hlinkfile"/>
              </a:rPr>
              <a:t>https://docs.spring.io/spring-framework/docs/current/reference/html/web.html</a:t>
            </a:r>
            <a:r>
              <a:rPr lang="en-US" altLang="zh-CN" sz="1600" dirty="0">
                <a:sym typeface="+mn-ea"/>
              </a:rPr>
              <a:t> </a:t>
            </a:r>
            <a:endParaRPr lang="en-US" altLang="zh-CN" sz="1600" dirty="0">
              <a:sym typeface="+mn-ea"/>
            </a:endParaRPr>
          </a:p>
          <a:p>
            <a:pPr marL="909955" lvl="1" indent="-342900">
              <a:lnSpc>
                <a:spcPct val="150000"/>
              </a:lnSpc>
              <a:spcBef>
                <a:spcPts val="400"/>
              </a:spcBef>
              <a:buClr>
                <a:schemeClr val="accent1"/>
              </a:buClr>
              <a:buSzPct val="68000"/>
              <a:buFont typeface="Arial" panose="020B0604020202020204" pitchFamily="34" charset="0"/>
              <a:buChar char="•"/>
            </a:pPr>
            <a:r>
              <a:rPr lang="en-US" altLang="zh-CN" sz="1600" dirty="0">
                <a:sym typeface="+mn-ea"/>
              </a:rPr>
              <a:t>Spring Boot</a:t>
            </a:r>
            <a:r>
              <a:rPr lang="zh-CN" altLang="en-US" sz="1600" dirty="0">
                <a:sym typeface="+mn-ea"/>
              </a:rPr>
              <a:t>中的</a:t>
            </a:r>
            <a:r>
              <a:rPr lang="en-US" altLang="zh-CN" sz="1600" dirty="0">
                <a:sym typeface="+mn-ea"/>
              </a:rPr>
              <a:t>Web</a:t>
            </a:r>
            <a:r>
              <a:rPr lang="zh-CN" altLang="en-US" sz="1600" dirty="0">
                <a:sym typeface="+mn-ea"/>
              </a:rPr>
              <a:t>：</a:t>
            </a:r>
            <a:r>
              <a:rPr lang="zh-CN" altLang="en-US" sz="1600" dirty="0">
                <a:sym typeface="+mn-ea"/>
                <a:hlinkClick r:id="rId2" tooltip="" action="ppaction://hlinkfile"/>
              </a:rPr>
              <a:t>https://docs.spring.io/spring-boot/docs/current/reference/html/web.html#web</a:t>
            </a:r>
            <a:endParaRPr lang="zh-CN" altLang="en-US" sz="1600" dirty="0">
              <a:sym typeface="+mn-ea"/>
              <a:hlinkClick r:id="rId2" tooltip="" action="ppaction://hlinkfile"/>
            </a:endParaRPr>
          </a:p>
          <a:p>
            <a:pPr marL="909955" lvl="1" indent="-342900">
              <a:lnSpc>
                <a:spcPct val="150000"/>
              </a:lnSpc>
              <a:spcBef>
                <a:spcPts val="400"/>
              </a:spcBef>
              <a:buClr>
                <a:schemeClr val="accent1"/>
              </a:buClr>
              <a:buSzPct val="68000"/>
              <a:buFont typeface="Arial" panose="020B0604020202020204" pitchFamily="34" charset="0"/>
              <a:buChar char="•"/>
            </a:pPr>
            <a:r>
              <a:rPr lang="en-US" altLang="zh-CN" sz="1600" dirty="0">
                <a:sym typeface="+mn-ea"/>
              </a:rPr>
              <a:t>Spring Boot</a:t>
            </a:r>
            <a:r>
              <a:rPr lang="zh-CN" altLang="en-US" sz="1600" dirty="0">
                <a:sym typeface="+mn-ea"/>
              </a:rPr>
              <a:t>提供的配置属性：</a:t>
            </a:r>
            <a:r>
              <a:rPr lang="zh-CN" altLang="en-US" sz="1600" dirty="0">
                <a:sym typeface="+mn-ea"/>
                <a:hlinkClick r:id="rId3" tooltip="" action="ppaction://hlinkfile"/>
              </a:rPr>
              <a:t>https://docs.spring.io/spring-boot/docs/current/reference/html/application-properties.html</a:t>
            </a:r>
            <a:endParaRPr lang="zh-CN" altLang="en-US" sz="1600" dirty="0">
              <a:sym typeface="+mn-ea"/>
            </a:endParaRPr>
          </a:p>
          <a:p>
            <a:pPr marL="452755" indent="-342900">
              <a:lnSpc>
                <a:spcPct val="150000"/>
              </a:lnSpc>
              <a:spcBef>
                <a:spcPts val="400"/>
              </a:spcBef>
              <a:buClr>
                <a:schemeClr val="accent1"/>
              </a:buClr>
              <a:buSzPct val="68000"/>
            </a:pPr>
            <a:endParaRPr lang="en-US" altLang="zh-CN" sz="2000" dirty="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5.2.2</a:t>
            </a:r>
            <a:r>
              <a:rPr lang="en-US" altLang="zh-CN" b="0" kern="1800" dirty="0">
                <a:latin typeface="Times New Roman" panose="02020603050405020304"/>
              </a:rPr>
              <a:t> </a:t>
            </a:r>
            <a:r>
              <a:rPr lang="zh-CN" altLang="en-US" dirty="0">
                <a:latin typeface="宋体" pitchFamily="2" charset="-122"/>
                <a:ea typeface="宋体" pitchFamily="2" charset="-122"/>
              </a:rPr>
              <a:t>请求</a:t>
            </a:r>
            <a:r>
              <a:rPr lang="zh-CN" altLang="en-US" dirty="0">
                <a:latin typeface="宋体" pitchFamily="2" charset="-122"/>
                <a:ea typeface="宋体" pitchFamily="2" charset="-122"/>
              </a:rPr>
              <a:t>映射</a:t>
            </a:r>
            <a:endParaRPr lang="zh-CN" altLang="en-US" dirty="0">
              <a:latin typeface="宋体" pitchFamily="2" charset="-122"/>
              <a:ea typeface="宋体" pitchFamily="2" charset="-122"/>
            </a:endParaRPr>
          </a:p>
        </p:txBody>
      </p:sp>
      <p:sp>
        <p:nvSpPr>
          <p:cNvPr id="5" name="文本框 4"/>
          <p:cNvSpPr txBox="1"/>
          <p:nvPr/>
        </p:nvSpPr>
        <p:spPr>
          <a:xfrm>
            <a:off x="250372" y="1223784"/>
            <a:ext cx="11608693" cy="1933222"/>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Spring MVC</a:t>
            </a:r>
            <a:r>
              <a:rPr lang="zh-CN" altLang="en-US" sz="2000" dirty="0">
                <a:sym typeface="+mn-ea"/>
              </a:rPr>
              <a:t>的</a:t>
            </a:r>
            <a:r>
              <a:rPr lang="en-US" altLang="zh-CN" sz="2000" dirty="0">
                <a:sym typeface="+mn-ea"/>
              </a:rPr>
              <a:t>@</a:t>
            </a:r>
            <a:r>
              <a:rPr lang="en-US" altLang="zh-CN" sz="2000" dirty="0" err="1">
                <a:sym typeface="+mn-ea"/>
              </a:rPr>
              <a:t>RequestMapping</a:t>
            </a:r>
            <a:r>
              <a:rPr lang="zh-CN" altLang="en-US" sz="2000" dirty="0">
                <a:sym typeface="+mn-ea"/>
              </a:rPr>
              <a:t>注解可以根据请求的</a:t>
            </a:r>
            <a:r>
              <a:rPr lang="en-US" altLang="zh-CN" sz="2000" dirty="0">
                <a:sym typeface="+mn-ea"/>
              </a:rPr>
              <a:t>URI</a:t>
            </a:r>
            <a:r>
              <a:rPr lang="zh-CN" altLang="en-US" sz="2000" dirty="0">
                <a:sym typeface="+mn-ea"/>
              </a:rPr>
              <a:t>、</a:t>
            </a:r>
            <a:r>
              <a:rPr lang="en-US" altLang="zh-CN" sz="2000" dirty="0">
                <a:sym typeface="+mn-ea"/>
              </a:rPr>
              <a:t>http method</a:t>
            </a:r>
            <a:r>
              <a:rPr lang="zh-CN" altLang="en-US" sz="2000" dirty="0">
                <a:sym typeface="+mn-ea"/>
              </a:rPr>
              <a:t>等将请求映射到一个方法上。当</a:t>
            </a:r>
            <a:r>
              <a:rPr lang="zh-CN" altLang="en-US" sz="2000" dirty="0">
                <a:solidFill>
                  <a:srgbClr val="FF0000"/>
                </a:solidFill>
                <a:sym typeface="+mn-ea"/>
              </a:rPr>
              <a:t>针对特定</a:t>
            </a:r>
            <a:r>
              <a:rPr lang="en-US" altLang="zh-CN" sz="2000" dirty="0">
                <a:solidFill>
                  <a:srgbClr val="FF0000"/>
                </a:solidFill>
                <a:sym typeface="+mn-ea"/>
              </a:rPr>
              <a:t>http method</a:t>
            </a:r>
            <a:r>
              <a:rPr lang="zh-CN" altLang="en-US" sz="2000" dirty="0">
                <a:sym typeface="+mn-ea"/>
              </a:rPr>
              <a:t>请求时，还可以使用缩写</a:t>
            </a:r>
            <a:r>
              <a:rPr lang="en-US" altLang="zh-CN" sz="2000" dirty="0"/>
              <a:t>@</a:t>
            </a:r>
            <a:r>
              <a:rPr lang="en-US" altLang="zh-CN" sz="2000" dirty="0" err="1"/>
              <a:t>GetMapping</a:t>
            </a:r>
            <a:r>
              <a:rPr lang="zh-CN" altLang="en-US" sz="2000" dirty="0"/>
              <a:t>、</a:t>
            </a:r>
            <a:r>
              <a:rPr lang="en-US" altLang="zh-CN" sz="2000" dirty="0"/>
              <a:t>@</a:t>
            </a:r>
            <a:r>
              <a:rPr lang="en-US" altLang="zh-CN" sz="2000" dirty="0" err="1"/>
              <a:t>PostMapping</a:t>
            </a:r>
            <a:r>
              <a:rPr lang="zh-CN" altLang="en-US" sz="2000" dirty="0"/>
              <a:t>、</a:t>
            </a:r>
            <a:r>
              <a:rPr lang="en-US" altLang="zh-CN" sz="2000" dirty="0"/>
              <a:t>@</a:t>
            </a:r>
            <a:r>
              <a:rPr lang="en-US" altLang="zh-CN" sz="2000" dirty="0" err="1"/>
              <a:t>PutMapping</a:t>
            </a:r>
            <a:r>
              <a:rPr lang="zh-CN" altLang="en-US" sz="2000" dirty="0"/>
              <a:t>、</a:t>
            </a:r>
            <a:r>
              <a:rPr lang="en-US" altLang="zh-CN" sz="2000" dirty="0"/>
              <a:t>@</a:t>
            </a:r>
            <a:r>
              <a:rPr lang="en-US" altLang="zh-CN" sz="2000" dirty="0" err="1"/>
              <a:t>DeleteMapping</a:t>
            </a:r>
            <a:r>
              <a:rPr lang="zh-CN" altLang="en-US" sz="2000" dirty="0"/>
              <a:t>、</a:t>
            </a:r>
            <a:r>
              <a:rPr lang="en-US" altLang="zh-CN" sz="2000" dirty="0"/>
              <a:t>@</a:t>
            </a:r>
            <a:r>
              <a:rPr lang="en-US" altLang="zh-CN" sz="2000" dirty="0" err="1"/>
              <a:t>PatchMapping</a:t>
            </a:r>
            <a:endParaRPr lang="en-US" altLang="zh-CN" sz="2000" dirty="0">
              <a:sym typeface="+mn-ea"/>
            </a:endParaRPr>
          </a:p>
          <a:p>
            <a:pPr marL="109855">
              <a:lnSpc>
                <a:spcPct val="150000"/>
              </a:lnSpc>
              <a:spcBef>
                <a:spcPts val="400"/>
              </a:spcBef>
              <a:buClr>
                <a:schemeClr val="accent1"/>
              </a:buClr>
              <a:buSzPct val="68000"/>
            </a:pPr>
            <a:endParaRPr lang="en-US" altLang="zh-CN" sz="2000" dirty="0">
              <a:sym typeface="+mn-ea"/>
            </a:endParaRPr>
          </a:p>
        </p:txBody>
      </p:sp>
      <p:pic>
        <p:nvPicPr>
          <p:cNvPr id="7" name="图片 6"/>
          <p:cNvPicPr>
            <a:picLocks noChangeAspect="1"/>
          </p:cNvPicPr>
          <p:nvPr/>
        </p:nvPicPr>
        <p:blipFill>
          <a:blip r:embed="rId1"/>
          <a:stretch>
            <a:fillRect/>
          </a:stretch>
        </p:blipFill>
        <p:spPr>
          <a:xfrm>
            <a:off x="4987839" y="2692400"/>
            <a:ext cx="7011900" cy="3890750"/>
          </a:xfrm>
          <a:prstGeom prst="rect">
            <a:avLst/>
          </a:prstGeom>
        </p:spPr>
      </p:pic>
      <p:sp>
        <p:nvSpPr>
          <p:cNvPr id="8" name="文本框 7"/>
          <p:cNvSpPr txBox="1"/>
          <p:nvPr/>
        </p:nvSpPr>
        <p:spPr>
          <a:xfrm>
            <a:off x="622103" y="3700995"/>
            <a:ext cx="4572002" cy="96231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t>在方法级别上的注解表示在类级别上</a:t>
            </a:r>
            <a:r>
              <a:rPr lang="en-US" altLang="zh-CN" sz="2000" dirty="0"/>
              <a:t>URI</a:t>
            </a:r>
            <a:r>
              <a:rPr lang="zh-CN" altLang="en-US" sz="2000" dirty="0"/>
              <a:t>的进一步细化</a:t>
            </a:r>
            <a:endParaRPr lang="zh-CN" altLang="en-US" sz="2000" dirty="0"/>
          </a:p>
        </p:txBody>
      </p:sp>
      <p:cxnSp>
        <p:nvCxnSpPr>
          <p:cNvPr id="10" name="直接箭头连接符 9"/>
          <p:cNvCxnSpPr/>
          <p:nvPr/>
        </p:nvCxnSpPr>
        <p:spPr>
          <a:xfrm flipV="1">
            <a:off x="4544706" y="4009162"/>
            <a:ext cx="886265" cy="1308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604190" y="5275385"/>
            <a:ext cx="2784930" cy="400110"/>
          </a:xfrm>
          <a:prstGeom prst="rect">
            <a:avLst/>
          </a:prstGeom>
          <a:noFill/>
        </p:spPr>
        <p:txBody>
          <a:bodyPr wrap="none" rtlCol="0">
            <a:spAutoFit/>
          </a:bodyPr>
          <a:lstStyle/>
          <a:p>
            <a:r>
              <a:rPr lang="zh-CN" altLang="en-US" sz="2000" dirty="0"/>
              <a:t>对应 </a:t>
            </a:r>
            <a:r>
              <a:rPr lang="en-US" altLang="zh-CN" sz="2000" dirty="0"/>
              <a:t>GET /persons/{id}</a:t>
            </a:r>
            <a:endParaRPr lang="zh-CN" alt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5.2.2</a:t>
            </a:r>
            <a:r>
              <a:rPr lang="en-US" altLang="zh-CN" b="0" kern="1800" dirty="0">
                <a:latin typeface="Times New Roman" panose="02020603050405020304"/>
              </a:rPr>
              <a:t> </a:t>
            </a:r>
            <a:r>
              <a:rPr lang="zh-CN" altLang="en-US" dirty="0">
                <a:latin typeface="宋体" pitchFamily="2" charset="-122"/>
                <a:ea typeface="宋体" pitchFamily="2" charset="-122"/>
                <a:sym typeface="+mn-ea"/>
              </a:rPr>
              <a:t>请求</a:t>
            </a:r>
            <a:r>
              <a:rPr lang="zh-CN" altLang="en-US" dirty="0">
                <a:latin typeface="宋体" pitchFamily="2" charset="-122"/>
                <a:ea typeface="宋体" pitchFamily="2" charset="-122"/>
                <a:sym typeface="+mn-ea"/>
              </a:rPr>
              <a:t>映射</a:t>
            </a:r>
            <a:endParaRPr lang="zh-CN" altLang="en-US" dirty="0">
              <a:latin typeface="宋体" pitchFamily="2" charset="-122"/>
              <a:ea typeface="宋体" pitchFamily="2" charset="-122"/>
              <a:sym typeface="+mn-ea"/>
            </a:endParaRPr>
          </a:p>
        </p:txBody>
      </p:sp>
      <p:sp>
        <p:nvSpPr>
          <p:cNvPr id="5" name="文本框 4"/>
          <p:cNvSpPr txBox="1"/>
          <p:nvPr/>
        </p:nvSpPr>
        <p:spPr>
          <a:xfrm>
            <a:off x="250372" y="1223784"/>
            <a:ext cx="11608693" cy="20916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a:t>
            </a:r>
            <a:r>
              <a:rPr lang="en-US" altLang="zh-CN" sz="2000" dirty="0" err="1">
                <a:sym typeface="+mn-ea"/>
              </a:rPr>
              <a:t>RequestMapping</a:t>
            </a:r>
            <a:r>
              <a:rPr lang="zh-CN" altLang="en-US" sz="2000" dirty="0">
                <a:sym typeface="+mn-ea"/>
              </a:rPr>
              <a:t>还支持通配符</a:t>
            </a:r>
            <a:endParaRPr lang="en-US" altLang="zh-CN" sz="2000" dirty="0">
              <a:sym typeface="+mn-ea"/>
            </a:endParaRPr>
          </a:p>
          <a:p>
            <a:pPr marL="109855">
              <a:lnSpc>
                <a:spcPct val="150000"/>
              </a:lnSpc>
              <a:spcBef>
                <a:spcPts val="400"/>
              </a:spcBef>
              <a:buClr>
                <a:schemeClr val="accent1"/>
              </a:buClr>
              <a:buSzPct val="68000"/>
            </a:pPr>
            <a:r>
              <a:rPr lang="en-US" altLang="zh-CN" sz="2000" dirty="0">
                <a:solidFill>
                  <a:srgbClr val="FF0000"/>
                </a:solidFill>
                <a:sym typeface="+mn-ea"/>
              </a:rPr>
              <a:t>?</a:t>
            </a:r>
            <a:r>
              <a:rPr lang="zh-CN" altLang="en-US" sz="2000" dirty="0">
                <a:sym typeface="+mn-ea"/>
              </a:rPr>
              <a:t>：匹配任意的</a:t>
            </a:r>
            <a:r>
              <a:rPr lang="en-US" altLang="zh-CN" sz="2000" dirty="0">
                <a:sym typeface="+mn-ea"/>
              </a:rPr>
              <a:t>1</a:t>
            </a:r>
            <a:r>
              <a:rPr lang="zh-CN" altLang="en-US" sz="2000" dirty="0">
                <a:sym typeface="+mn-ea"/>
              </a:rPr>
              <a:t>个字符</a:t>
            </a:r>
            <a:endParaRPr lang="en-US" altLang="zh-CN" sz="2000" dirty="0">
              <a:sym typeface="+mn-ea"/>
            </a:endParaRPr>
          </a:p>
          <a:p>
            <a:pPr marL="109855">
              <a:lnSpc>
                <a:spcPct val="150000"/>
              </a:lnSpc>
              <a:spcBef>
                <a:spcPts val="400"/>
              </a:spcBef>
              <a:buClr>
                <a:schemeClr val="accent1"/>
              </a:buClr>
              <a:buSzPct val="68000"/>
            </a:pPr>
            <a:r>
              <a:rPr lang="zh-CN" altLang="en-US" sz="2000" dirty="0">
                <a:solidFill>
                  <a:srgbClr val="FF0000"/>
                </a:solidFill>
                <a:sym typeface="+mn-ea"/>
              </a:rPr>
              <a:t>*</a:t>
            </a:r>
            <a:r>
              <a:rPr lang="zh-CN" altLang="en-US" sz="2000" dirty="0">
                <a:sym typeface="+mn-ea"/>
              </a:rPr>
              <a:t>：匹配在一个</a:t>
            </a:r>
            <a:r>
              <a:rPr lang="en-US" altLang="zh-CN" sz="2000" dirty="0">
                <a:sym typeface="+mn-ea"/>
              </a:rPr>
              <a:t>path</a:t>
            </a:r>
            <a:r>
              <a:rPr lang="zh-CN" altLang="en-US" sz="2000" dirty="0">
                <a:sym typeface="+mn-ea"/>
              </a:rPr>
              <a:t>分段内的</a:t>
            </a:r>
            <a:r>
              <a:rPr lang="en-US" altLang="zh-CN" sz="2000" dirty="0">
                <a:sym typeface="+mn-ea"/>
              </a:rPr>
              <a:t>0</a:t>
            </a:r>
            <a:r>
              <a:rPr lang="zh-CN" altLang="en-US" sz="2000" dirty="0">
                <a:sym typeface="+mn-ea"/>
              </a:rPr>
              <a:t>个或多个字符</a:t>
            </a:r>
            <a:endParaRPr lang="en-US" altLang="zh-CN" sz="2000" dirty="0">
              <a:sym typeface="+mn-ea"/>
            </a:endParaRPr>
          </a:p>
          <a:p>
            <a:pPr marL="109855">
              <a:lnSpc>
                <a:spcPct val="150000"/>
              </a:lnSpc>
              <a:spcBef>
                <a:spcPts val="400"/>
              </a:spcBef>
              <a:buClr>
                <a:schemeClr val="accent1"/>
              </a:buClr>
              <a:buSzPct val="68000"/>
            </a:pPr>
            <a:r>
              <a:rPr lang="zh-CN" altLang="en-US" sz="2000" dirty="0">
                <a:solidFill>
                  <a:srgbClr val="FF0000"/>
                </a:solidFill>
                <a:sym typeface="+mn-ea"/>
              </a:rPr>
              <a:t>**</a:t>
            </a:r>
            <a:r>
              <a:rPr lang="zh-CN" altLang="en-US" sz="2000" dirty="0">
                <a:sym typeface="+mn-ea"/>
              </a:rPr>
              <a:t>：匹配</a:t>
            </a:r>
            <a:r>
              <a:rPr lang="en-US" altLang="zh-CN" sz="2000" dirty="0">
                <a:sym typeface="+mn-ea"/>
              </a:rPr>
              <a:t>0</a:t>
            </a:r>
            <a:r>
              <a:rPr lang="zh-CN" altLang="en-US" sz="2000" dirty="0">
                <a:sym typeface="+mn-ea"/>
              </a:rPr>
              <a:t>个或多个</a:t>
            </a:r>
            <a:r>
              <a:rPr lang="en-US" altLang="zh-CN" sz="2000" dirty="0">
                <a:sym typeface="+mn-ea"/>
              </a:rPr>
              <a:t>path</a:t>
            </a:r>
            <a:r>
              <a:rPr lang="zh-CN" altLang="en-US" sz="2000" dirty="0">
                <a:sym typeface="+mn-ea"/>
              </a:rPr>
              <a:t>分段</a:t>
            </a:r>
            <a:endParaRPr lang="en-US" altLang="zh-CN" sz="2000" dirty="0">
              <a:sym typeface="+mn-ea"/>
            </a:endParaRPr>
          </a:p>
        </p:txBody>
      </p:sp>
      <p:pic>
        <p:nvPicPr>
          <p:cNvPr id="6" name="图片 5"/>
          <p:cNvPicPr>
            <a:picLocks noChangeAspect="1"/>
          </p:cNvPicPr>
          <p:nvPr/>
        </p:nvPicPr>
        <p:blipFill>
          <a:blip r:embed="rId1"/>
          <a:stretch>
            <a:fillRect/>
          </a:stretch>
        </p:blipFill>
        <p:spPr>
          <a:xfrm>
            <a:off x="412593" y="3497822"/>
            <a:ext cx="5562096" cy="1441626"/>
          </a:xfrm>
          <a:prstGeom prst="rect">
            <a:avLst/>
          </a:prstGeom>
        </p:spPr>
      </p:pic>
      <p:pic>
        <p:nvPicPr>
          <p:cNvPr id="7" name="图片 6"/>
          <p:cNvPicPr>
            <a:picLocks noChangeAspect="1"/>
          </p:cNvPicPr>
          <p:nvPr/>
        </p:nvPicPr>
        <p:blipFill>
          <a:blip r:embed="rId2"/>
          <a:stretch>
            <a:fillRect/>
          </a:stretch>
        </p:blipFill>
        <p:spPr>
          <a:xfrm>
            <a:off x="790129" y="5120605"/>
            <a:ext cx="4807023" cy="899776"/>
          </a:xfrm>
          <a:prstGeom prst="rect">
            <a:avLst/>
          </a:prstGeom>
        </p:spPr>
      </p:pic>
      <p:pic>
        <p:nvPicPr>
          <p:cNvPr id="8" name="图片 7"/>
          <p:cNvPicPr>
            <a:picLocks noChangeAspect="1"/>
          </p:cNvPicPr>
          <p:nvPr/>
        </p:nvPicPr>
        <p:blipFill>
          <a:blip r:embed="rId3"/>
          <a:stretch>
            <a:fillRect/>
          </a:stretch>
        </p:blipFill>
        <p:spPr>
          <a:xfrm>
            <a:off x="7068011" y="3497822"/>
            <a:ext cx="3790476" cy="895238"/>
          </a:xfrm>
          <a:prstGeom prst="rect">
            <a:avLst/>
          </a:prstGeom>
        </p:spPr>
      </p:pic>
      <p:pic>
        <p:nvPicPr>
          <p:cNvPr id="10" name="图片 9"/>
          <p:cNvPicPr>
            <a:picLocks noChangeAspect="1"/>
          </p:cNvPicPr>
          <p:nvPr/>
        </p:nvPicPr>
        <p:blipFill>
          <a:blip r:embed="rId4"/>
          <a:stretch>
            <a:fillRect/>
          </a:stretch>
        </p:blipFill>
        <p:spPr>
          <a:xfrm>
            <a:off x="6746346" y="2223097"/>
            <a:ext cx="4771429" cy="1076190"/>
          </a:xfrm>
          <a:prstGeom prst="rect">
            <a:avLst/>
          </a:prstGeom>
        </p:spPr>
      </p:pic>
      <p:pic>
        <p:nvPicPr>
          <p:cNvPr id="11" name="图片 10"/>
          <p:cNvPicPr>
            <a:picLocks noChangeAspect="1"/>
          </p:cNvPicPr>
          <p:nvPr/>
        </p:nvPicPr>
        <p:blipFill>
          <a:blip r:embed="rId5"/>
          <a:stretch>
            <a:fillRect/>
          </a:stretch>
        </p:blipFill>
        <p:spPr>
          <a:xfrm>
            <a:off x="6625154" y="4728793"/>
            <a:ext cx="4676190" cy="1114286"/>
          </a:xfrm>
          <a:prstGeom prst="rect">
            <a:avLst/>
          </a:prstGeom>
        </p:spPr>
      </p:pic>
      <p:sp>
        <p:nvSpPr>
          <p:cNvPr id="3" name="文本框 2"/>
          <p:cNvSpPr txBox="1"/>
          <p:nvPr/>
        </p:nvSpPr>
        <p:spPr>
          <a:xfrm>
            <a:off x="789940" y="6304280"/>
            <a:ext cx="7145020" cy="368300"/>
          </a:xfrm>
          <a:prstGeom prst="rect">
            <a:avLst/>
          </a:prstGeom>
          <a:noFill/>
        </p:spPr>
        <p:txBody>
          <a:bodyPr wrap="square" rtlCol="0" anchor="t">
            <a:spAutoFit/>
          </a:bodyPr>
          <a:p>
            <a:r>
              <a:rPr lang="zh-CN" altLang="en-US"/>
              <a:t>示例项目：</a:t>
            </a:r>
            <a:r>
              <a:rPr lang="zh-CN" altLang="en-US">
                <a:hlinkClick r:id="rId6" action="ppaction://hlinkfile"/>
              </a:rPr>
              <a:t>https://gitee.com/buptnetwork/ch5_1_hello_world</a:t>
            </a:r>
            <a:r>
              <a:rPr lang="en-US" altLang="zh-CN">
                <a:hlinkClick r:id="rId6" action="ppaction://hlinkfile"/>
              </a:rPr>
              <a:t>.git</a:t>
            </a:r>
            <a:endParaRPr lang="en-US" altLang="zh-CN">
              <a:hlinkClick r:id="rId6" action="ppaction://hlinkfil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5.2.2</a:t>
            </a:r>
            <a:r>
              <a:rPr lang="en-US" altLang="zh-CN" b="0" kern="1800" dirty="0">
                <a:latin typeface="Times New Roman" panose="02020603050405020304"/>
              </a:rPr>
              <a:t> </a:t>
            </a:r>
            <a:r>
              <a:rPr lang="zh-CN" altLang="en-US" dirty="0">
                <a:latin typeface="宋体" pitchFamily="2" charset="-122"/>
                <a:ea typeface="宋体" pitchFamily="2" charset="-122"/>
                <a:sym typeface="+mn-ea"/>
              </a:rPr>
              <a:t>请求映射</a:t>
            </a:r>
            <a:endParaRPr lang="zh-CN" altLang="en-US" b="0" kern="1800" dirty="0">
              <a:latin typeface="Times New Roman" panose="02020603050405020304"/>
            </a:endParaRPr>
          </a:p>
        </p:txBody>
      </p:sp>
      <p:sp>
        <p:nvSpPr>
          <p:cNvPr id="5" name="文本框 4"/>
          <p:cNvSpPr txBox="1"/>
          <p:nvPr/>
        </p:nvSpPr>
        <p:spPr>
          <a:xfrm>
            <a:off x="250372" y="1223784"/>
            <a:ext cx="11608693" cy="1014730"/>
          </a:xfrm>
          <a:prstGeom prst="rect">
            <a:avLst/>
          </a:prstGeom>
          <a:noFill/>
        </p:spPr>
        <p:txBody>
          <a:bodyPr wrap="square" rtlCol="0">
            <a:spAutoFit/>
          </a:bodyPr>
          <a:lstStyle/>
          <a:p>
            <a:pPr>
              <a:lnSpc>
                <a:spcPct val="150000"/>
              </a:lnSpc>
            </a:pPr>
            <a:r>
              <a:rPr lang="en-US" altLang="zh-CN" sz="2000" dirty="0">
                <a:sym typeface="+mn-ea"/>
              </a:rPr>
              <a:t>@</a:t>
            </a:r>
            <a:r>
              <a:rPr lang="en-US" altLang="zh-CN" sz="2000" dirty="0" err="1">
                <a:sym typeface="+mn-ea"/>
              </a:rPr>
              <a:t>RequestMapping</a:t>
            </a:r>
            <a:r>
              <a:rPr lang="zh-CN" altLang="en-US" sz="2000" dirty="0">
                <a:sym typeface="+mn-ea"/>
              </a:rPr>
              <a:t>还可以根据</a:t>
            </a:r>
            <a:r>
              <a:rPr lang="zh-CN" altLang="en-US" sz="2000" dirty="0">
                <a:solidFill>
                  <a:srgbClr val="FF0000"/>
                </a:solidFill>
                <a:sym typeface="+mn-ea"/>
              </a:rPr>
              <a:t>请求参数、请求首部、</a:t>
            </a:r>
            <a:r>
              <a:rPr lang="en-US" altLang="zh-CN" sz="2000" dirty="0">
                <a:solidFill>
                  <a:srgbClr val="FF0000"/>
                </a:solidFill>
                <a:sym typeface="+mn-ea"/>
              </a:rPr>
              <a:t>media type</a:t>
            </a:r>
            <a:r>
              <a:rPr lang="zh-CN" altLang="en-US" sz="2000" dirty="0">
                <a:sym typeface="+mn-ea"/>
              </a:rPr>
              <a:t>等进一步缩小匹配范围</a:t>
            </a:r>
            <a:endParaRPr lang="en-US" altLang="zh-CN" sz="2000" dirty="0">
              <a:sym typeface="+mn-ea"/>
            </a:endParaRPr>
          </a:p>
          <a:p>
            <a:pPr>
              <a:lnSpc>
                <a:spcPct val="150000"/>
              </a:lnSpc>
            </a:pPr>
            <a:r>
              <a:rPr lang="zh-CN" altLang="en-US" sz="2000" dirty="0">
                <a:sym typeface="+mn-ea"/>
              </a:rPr>
              <a:t>       </a:t>
            </a:r>
            <a:endParaRPr lang="en-US" altLang="zh-CN" sz="2000" dirty="0">
              <a:sym typeface="+mn-ea"/>
            </a:endParaRPr>
          </a:p>
        </p:txBody>
      </p:sp>
      <p:pic>
        <p:nvPicPr>
          <p:cNvPr id="12" name="图片 11"/>
          <p:cNvPicPr>
            <a:picLocks noChangeAspect="1"/>
          </p:cNvPicPr>
          <p:nvPr/>
        </p:nvPicPr>
        <p:blipFill>
          <a:blip r:embed="rId1"/>
          <a:stretch>
            <a:fillRect/>
          </a:stretch>
        </p:blipFill>
        <p:spPr>
          <a:xfrm>
            <a:off x="1819634" y="2271875"/>
            <a:ext cx="7619297" cy="1465736"/>
          </a:xfrm>
          <a:prstGeom prst="rect">
            <a:avLst/>
          </a:prstGeom>
        </p:spPr>
      </p:pic>
      <p:pic>
        <p:nvPicPr>
          <p:cNvPr id="13" name="图片 12"/>
          <p:cNvPicPr>
            <a:picLocks noChangeAspect="1"/>
          </p:cNvPicPr>
          <p:nvPr/>
        </p:nvPicPr>
        <p:blipFill>
          <a:blip r:embed="rId2"/>
          <a:stretch>
            <a:fillRect/>
          </a:stretch>
        </p:blipFill>
        <p:spPr>
          <a:xfrm>
            <a:off x="2229174" y="4461957"/>
            <a:ext cx="6629076" cy="1337979"/>
          </a:xfrm>
          <a:prstGeom prst="rect">
            <a:avLst/>
          </a:prstGeom>
        </p:spPr>
      </p:pic>
      <p:sp>
        <p:nvSpPr>
          <p:cNvPr id="14" name="文本框 13"/>
          <p:cNvSpPr txBox="1"/>
          <p:nvPr/>
        </p:nvSpPr>
        <p:spPr>
          <a:xfrm>
            <a:off x="3318826" y="3771266"/>
            <a:ext cx="5284332" cy="369332"/>
          </a:xfrm>
          <a:prstGeom prst="rect">
            <a:avLst/>
          </a:prstGeom>
          <a:noFill/>
        </p:spPr>
        <p:txBody>
          <a:bodyPr wrap="none" rtlCol="0">
            <a:spAutoFit/>
          </a:bodyPr>
          <a:lstStyle/>
          <a:p>
            <a:r>
              <a:rPr lang="zh-CN" altLang="en-US" dirty="0"/>
              <a:t>测试</a:t>
            </a:r>
            <a:r>
              <a:rPr lang="zh-CN" altLang="en-US" dirty="0">
                <a:solidFill>
                  <a:srgbClr val="FF0000"/>
                </a:solidFill>
              </a:rPr>
              <a:t>请求参数</a:t>
            </a:r>
            <a:r>
              <a:rPr lang="zh-CN" altLang="en-US" dirty="0"/>
              <a:t>中的</a:t>
            </a:r>
            <a:r>
              <a:rPr lang="en-US" altLang="zh-CN" dirty="0" err="1"/>
              <a:t>myParam</a:t>
            </a:r>
            <a:r>
              <a:rPr lang="zh-CN" altLang="en-US" dirty="0"/>
              <a:t>的值是否等于</a:t>
            </a:r>
            <a:r>
              <a:rPr lang="en-US" altLang="zh-CN" dirty="0" err="1"/>
              <a:t>myValue</a:t>
            </a:r>
            <a:endParaRPr lang="zh-CN" altLang="en-US" dirty="0"/>
          </a:p>
        </p:txBody>
      </p:sp>
      <p:sp>
        <p:nvSpPr>
          <p:cNvPr id="15" name="文本框 14"/>
          <p:cNvSpPr txBox="1"/>
          <p:nvPr/>
        </p:nvSpPr>
        <p:spPr>
          <a:xfrm>
            <a:off x="3395661" y="5619111"/>
            <a:ext cx="5130443" cy="369332"/>
          </a:xfrm>
          <a:prstGeom prst="rect">
            <a:avLst/>
          </a:prstGeom>
          <a:noFill/>
        </p:spPr>
        <p:txBody>
          <a:bodyPr wrap="none" rtlCol="0">
            <a:spAutoFit/>
          </a:bodyPr>
          <a:lstStyle/>
          <a:p>
            <a:r>
              <a:rPr lang="zh-CN" altLang="en-US" dirty="0"/>
              <a:t>测试</a:t>
            </a:r>
            <a:r>
              <a:rPr lang="zh-CN" altLang="en-US" dirty="0">
                <a:solidFill>
                  <a:srgbClr val="FF0000"/>
                </a:solidFill>
              </a:rPr>
              <a:t>请求头部</a:t>
            </a:r>
            <a:r>
              <a:rPr lang="zh-CN" altLang="en-US" dirty="0"/>
              <a:t>中的</a:t>
            </a:r>
            <a:r>
              <a:rPr lang="en-US" altLang="zh-CN" dirty="0" err="1"/>
              <a:t>myHeader</a:t>
            </a:r>
            <a:r>
              <a:rPr lang="zh-CN" altLang="en-US" dirty="0"/>
              <a:t>值是否等于</a:t>
            </a:r>
            <a:r>
              <a:rPr lang="en-US" altLang="zh-CN" dirty="0" err="1"/>
              <a:t>myValue</a:t>
            </a:r>
            <a:endParaRPr lang="zh-CN" altLang="en-US" dirty="0"/>
          </a:p>
        </p:txBody>
      </p:sp>
      <p:sp>
        <p:nvSpPr>
          <p:cNvPr id="4" name="矩形 3"/>
          <p:cNvSpPr/>
          <p:nvPr/>
        </p:nvSpPr>
        <p:spPr>
          <a:xfrm>
            <a:off x="6146165" y="2381250"/>
            <a:ext cx="3143250" cy="371475"/>
          </a:xfrm>
          <a:prstGeom prst="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5520690" y="4470400"/>
            <a:ext cx="3143250" cy="371475"/>
          </a:xfrm>
          <a:prstGeom prst="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5.2.2</a:t>
            </a:r>
            <a:r>
              <a:rPr lang="en-US" altLang="zh-CN" b="0" kern="1800" dirty="0">
                <a:latin typeface="Times New Roman" panose="02020603050405020304"/>
              </a:rPr>
              <a:t> </a:t>
            </a:r>
            <a:r>
              <a:rPr lang="zh-CN" altLang="en-US" dirty="0">
                <a:latin typeface="宋体" pitchFamily="2" charset="-122"/>
                <a:ea typeface="宋体" pitchFamily="2" charset="-122"/>
                <a:sym typeface="+mn-ea"/>
              </a:rPr>
              <a:t>请求映射</a:t>
            </a:r>
            <a:endParaRPr lang="zh-CN" altLang="en-US" b="0" kern="1800" dirty="0">
              <a:latin typeface="Times New Roman" panose="02020603050405020304"/>
            </a:endParaRPr>
          </a:p>
        </p:txBody>
      </p:sp>
      <p:sp>
        <p:nvSpPr>
          <p:cNvPr id="5" name="文本框 4"/>
          <p:cNvSpPr txBox="1"/>
          <p:nvPr/>
        </p:nvSpPr>
        <p:spPr>
          <a:xfrm>
            <a:off x="751840" y="1223784"/>
            <a:ext cx="11107225" cy="1065530"/>
          </a:xfrm>
          <a:prstGeom prst="rect">
            <a:avLst/>
          </a:prstGeom>
          <a:noFill/>
        </p:spPr>
        <p:txBody>
          <a:bodyPr wrap="square" rtlCol="0">
            <a:spAutoFit/>
          </a:bodyPr>
          <a:lstStyle/>
          <a:p>
            <a:pPr>
              <a:lnSpc>
                <a:spcPct val="150000"/>
              </a:lnSpc>
            </a:pPr>
            <a:r>
              <a:rPr lang="en-US" altLang="zh-CN" sz="2000" dirty="0"/>
              <a:t>consumes</a:t>
            </a:r>
            <a:r>
              <a:rPr lang="zh-CN" altLang="en-US" sz="2000" dirty="0"/>
              <a:t>和</a:t>
            </a:r>
            <a:r>
              <a:rPr lang="en-US" altLang="zh-CN" sz="2000" dirty="0"/>
              <a:t>produces</a:t>
            </a:r>
            <a:r>
              <a:rPr lang="zh-CN" altLang="en-US" sz="2000" dirty="0"/>
              <a:t>匹配：请求的媒体类型和控制器限制的类型匹配时才能被调用</a:t>
            </a:r>
            <a:endParaRPr lang="en-US" altLang="zh-CN" sz="2000" dirty="0"/>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751840" y="2289188"/>
            <a:ext cx="10397309" cy="1814915"/>
          </a:xfrm>
          <a:prstGeom prst="rect">
            <a:avLst/>
          </a:prstGeom>
        </p:spPr>
      </p:pic>
      <p:sp>
        <p:nvSpPr>
          <p:cNvPr id="3" name="文本框 2"/>
          <p:cNvSpPr txBox="1"/>
          <p:nvPr/>
        </p:nvSpPr>
        <p:spPr>
          <a:xfrm>
            <a:off x="949325" y="4123055"/>
            <a:ext cx="8559165" cy="922020"/>
          </a:xfrm>
          <a:prstGeom prst="rect">
            <a:avLst/>
          </a:prstGeom>
          <a:noFill/>
        </p:spPr>
        <p:txBody>
          <a:bodyPr wrap="square" rtlCol="0" anchor="t">
            <a:spAutoFit/>
          </a:bodyPr>
          <a:p>
            <a:pPr>
              <a:lnSpc>
                <a:spcPct val="150000"/>
              </a:lnSpc>
            </a:pPr>
            <a:r>
              <a:rPr lang="en-US" altLang="zh-CN" dirty="0">
                <a:sym typeface="+mn-ea"/>
              </a:rPr>
              <a:t>consumes</a:t>
            </a:r>
            <a:r>
              <a:rPr lang="zh-CN" altLang="en-US" dirty="0">
                <a:sym typeface="+mn-ea"/>
              </a:rPr>
              <a:t>属性：</a:t>
            </a:r>
            <a:r>
              <a:rPr lang="zh-CN" altLang="en-US" dirty="0">
                <a:sym typeface="+mn-ea"/>
              </a:rPr>
              <a:t>对应请求头的</a:t>
            </a:r>
            <a:r>
              <a:rPr lang="en-US" altLang="zh-CN" dirty="0">
                <a:sym typeface="+mn-ea"/>
              </a:rPr>
              <a:t>Content-Type</a:t>
            </a:r>
            <a:r>
              <a:rPr lang="zh-CN" altLang="en-US" dirty="0">
                <a:sym typeface="+mn-ea"/>
              </a:rPr>
              <a:t>媒体类型</a:t>
            </a:r>
            <a:endParaRPr lang="zh-CN" altLang="en-US" dirty="0">
              <a:sym typeface="+mn-ea"/>
            </a:endParaRPr>
          </a:p>
          <a:p>
            <a:pPr>
              <a:lnSpc>
                <a:spcPct val="150000"/>
              </a:lnSpc>
            </a:pPr>
            <a:r>
              <a:rPr lang="en-US" altLang="zh-CN" dirty="0">
                <a:sym typeface="+mn-ea"/>
              </a:rPr>
              <a:t>produces</a:t>
            </a:r>
            <a:r>
              <a:rPr lang="zh-CN" altLang="en-US" dirty="0">
                <a:sym typeface="+mn-ea"/>
              </a:rPr>
              <a:t>属性：对应请求</a:t>
            </a:r>
            <a:r>
              <a:rPr lang="zh-CN" altLang="en-US" dirty="0">
                <a:sym typeface="+mn-ea"/>
              </a:rPr>
              <a:t>头的</a:t>
            </a:r>
            <a:r>
              <a:rPr lang="en-US" altLang="zh-CN" dirty="0">
                <a:sym typeface="+mn-ea"/>
              </a:rPr>
              <a:t>Accept</a:t>
            </a:r>
            <a:r>
              <a:rPr lang="zh-CN" altLang="en-US" dirty="0">
                <a:sym typeface="+mn-ea"/>
              </a:rPr>
              <a:t>字段。</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0372" y="1223784"/>
            <a:ext cx="11608693" cy="515937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请求处理方法支持非常丰富的参数</a:t>
            </a:r>
            <a:endParaRPr lang="en-US" altLang="zh-CN" sz="2000" dirty="0">
              <a:sym typeface="+mn-ea"/>
            </a:endParaRPr>
          </a:p>
          <a:p>
            <a:pPr marL="109855">
              <a:lnSpc>
                <a:spcPct val="150000"/>
              </a:lnSpc>
              <a:spcBef>
                <a:spcPts val="400"/>
              </a:spcBef>
              <a:buClr>
                <a:schemeClr val="accent1"/>
              </a:buClr>
              <a:buSzPct val="68000"/>
            </a:pPr>
            <a:r>
              <a:rPr lang="zh-CN" altLang="en-US" sz="2000" dirty="0">
                <a:solidFill>
                  <a:srgbClr val="FF0000"/>
                </a:solidFill>
                <a:sym typeface="+mn-ea"/>
              </a:rPr>
              <a:t>常见的参数有：</a:t>
            </a:r>
            <a:endParaRPr lang="en-US" altLang="zh-CN" sz="2000" dirty="0">
              <a:solidFill>
                <a:srgbClr val="FF0000"/>
              </a:solidFill>
              <a:sym typeface="+mn-ea"/>
            </a:endParaRPr>
          </a:p>
          <a:p>
            <a:pPr marL="567055" lvl="1">
              <a:lnSpc>
                <a:spcPct val="150000"/>
              </a:lnSpc>
              <a:spcBef>
                <a:spcPts val="400"/>
              </a:spcBef>
              <a:buClr>
                <a:schemeClr val="accent1"/>
              </a:buClr>
              <a:buSzPct val="68000"/>
            </a:pPr>
            <a:r>
              <a:rPr lang="en-US" altLang="zh-CN" dirty="0">
                <a:sym typeface="+mn-ea"/>
              </a:rPr>
              <a:t>1.@PathVariable</a:t>
            </a:r>
            <a:r>
              <a:rPr lang="zh-CN" altLang="en-US" dirty="0">
                <a:sym typeface="+mn-ea"/>
              </a:rPr>
              <a:t>：</a:t>
            </a:r>
            <a:r>
              <a:rPr lang="zh-CN" altLang="en-US" dirty="0">
                <a:sym typeface="+mn-ea"/>
              </a:rPr>
              <a:t>可以将</a:t>
            </a:r>
            <a:r>
              <a:rPr lang="en-US" altLang="zh-CN" dirty="0">
                <a:sym typeface="+mn-ea"/>
              </a:rPr>
              <a:t>URL</a:t>
            </a:r>
            <a:r>
              <a:rPr lang="zh-CN" altLang="en-US" dirty="0">
                <a:sym typeface="+mn-ea"/>
              </a:rPr>
              <a:t>中的值映射到方法参数中；</a:t>
            </a:r>
            <a:endParaRPr lang="zh-CN" altLang="en-US" dirty="0">
              <a:sym typeface="+mn-ea"/>
            </a:endParaRPr>
          </a:p>
          <a:p>
            <a:pPr marL="567055" lvl="1">
              <a:lnSpc>
                <a:spcPct val="150000"/>
              </a:lnSpc>
              <a:spcBef>
                <a:spcPts val="400"/>
              </a:spcBef>
              <a:buClr>
                <a:schemeClr val="accent1"/>
              </a:buClr>
              <a:buSzPct val="68000"/>
            </a:pPr>
            <a:r>
              <a:rPr lang="en-US" altLang="zh-CN" dirty="0">
                <a:sym typeface="+mn-ea"/>
              </a:rPr>
              <a:t>2. @</a:t>
            </a:r>
            <a:r>
              <a:rPr lang="en-US" altLang="zh-CN" dirty="0" err="1">
                <a:sym typeface="+mn-ea"/>
              </a:rPr>
              <a:t>RequestParam</a:t>
            </a:r>
            <a:r>
              <a:rPr lang="zh-CN" altLang="en-US" dirty="0">
                <a:sym typeface="+mn-ea"/>
              </a:rPr>
              <a:t>：</a:t>
            </a:r>
            <a:r>
              <a:rPr lang="zh-CN" altLang="en-US" dirty="0"/>
              <a:t>对应于</a:t>
            </a:r>
            <a:r>
              <a:rPr lang="en-US" altLang="zh-CN" dirty="0"/>
              <a:t>HTTP</a:t>
            </a:r>
            <a:r>
              <a:rPr lang="zh-CN" altLang="en-US" dirty="0"/>
              <a:t>请求的参数，自动转化为参数对应的类型</a:t>
            </a:r>
            <a:endParaRPr lang="en-US" altLang="zh-CN" dirty="0">
              <a:sym typeface="+mn-ea"/>
            </a:endParaRPr>
          </a:p>
          <a:p>
            <a:pPr marL="567055" lvl="1">
              <a:lnSpc>
                <a:spcPct val="150000"/>
              </a:lnSpc>
              <a:spcBef>
                <a:spcPts val="400"/>
              </a:spcBef>
              <a:buClr>
                <a:schemeClr val="accent1"/>
              </a:buClr>
              <a:buSzPct val="68000"/>
            </a:pPr>
            <a:r>
              <a:rPr lang="en-US" altLang="zh-CN" dirty="0">
                <a:sym typeface="+mn-ea"/>
              </a:rPr>
              <a:t>3. @</a:t>
            </a:r>
            <a:r>
              <a:rPr lang="en-US" altLang="zh-CN" dirty="0" err="1">
                <a:sym typeface="+mn-ea"/>
              </a:rPr>
              <a:t>RequestHeader</a:t>
            </a:r>
            <a:r>
              <a:rPr lang="zh-CN" altLang="en-US" dirty="0">
                <a:sym typeface="+mn-ea"/>
              </a:rPr>
              <a:t>：</a:t>
            </a:r>
            <a:r>
              <a:rPr lang="zh-CN" altLang="en-US" dirty="0"/>
              <a:t>对应于</a:t>
            </a:r>
            <a:r>
              <a:rPr lang="en-US" altLang="zh-CN" dirty="0"/>
              <a:t>HTTP</a:t>
            </a:r>
            <a:r>
              <a:rPr lang="zh-CN" altLang="en-US" dirty="0"/>
              <a:t>请求头参数，自动转化为参数对应的类型</a:t>
            </a:r>
            <a:endParaRPr lang="zh-CN" altLang="en-US" dirty="0"/>
          </a:p>
          <a:p>
            <a:pPr marL="0" lvl="1">
              <a:lnSpc>
                <a:spcPct val="150000"/>
              </a:lnSpc>
              <a:spcBef>
                <a:spcPts val="400"/>
              </a:spcBef>
              <a:buClr>
                <a:schemeClr val="accent1"/>
              </a:buClr>
              <a:buSzPct val="68000"/>
            </a:pPr>
            <a:r>
              <a:rPr lang="en-US" altLang="zh-CN" dirty="0">
                <a:sym typeface="+mn-ea"/>
              </a:rPr>
              <a:t>         4. </a:t>
            </a:r>
            <a:r>
              <a:rPr lang="en-US" altLang="zh-CN" dirty="0" err="1">
                <a:sym typeface="+mn-ea"/>
              </a:rPr>
              <a:t>HttpServlet</a:t>
            </a:r>
            <a:r>
              <a:rPr lang="en-US" altLang="zh-CN" dirty="0" err="1">
                <a:solidFill>
                  <a:srgbClr val="FF0000"/>
                </a:solidFill>
                <a:sym typeface="+mn-ea"/>
              </a:rPr>
              <a:t>Request</a:t>
            </a:r>
            <a:r>
              <a:rPr lang="en-US" altLang="zh-CN" dirty="0">
                <a:sym typeface="+mn-ea"/>
              </a:rPr>
              <a:t>, </a:t>
            </a:r>
            <a:r>
              <a:rPr lang="en-US" altLang="zh-CN" dirty="0" err="1">
                <a:sym typeface="+mn-ea"/>
              </a:rPr>
              <a:t>HttpServle</a:t>
            </a:r>
            <a:r>
              <a:rPr lang="en-US" altLang="zh-CN" dirty="0" err="1">
                <a:solidFill>
                  <a:srgbClr val="FF0000"/>
                </a:solidFill>
                <a:sym typeface="+mn-ea"/>
              </a:rPr>
              <a:t>tResponse</a:t>
            </a:r>
            <a:r>
              <a:rPr lang="zh-CN" altLang="en-US" dirty="0">
                <a:sym typeface="+mn-ea"/>
              </a:rPr>
              <a:t>、</a:t>
            </a:r>
            <a:r>
              <a:rPr lang="en-US" altLang="zh-CN" dirty="0" err="1">
                <a:sym typeface="+mn-ea"/>
              </a:rPr>
              <a:t>Http</a:t>
            </a:r>
            <a:r>
              <a:rPr lang="en-US" altLang="zh-CN" dirty="0" err="1">
                <a:solidFill>
                  <a:srgbClr val="FF0000"/>
                </a:solidFill>
                <a:sym typeface="+mn-ea"/>
              </a:rPr>
              <a:t>Session</a:t>
            </a:r>
            <a:r>
              <a:rPr lang="zh-CN" altLang="en-US" dirty="0">
                <a:sym typeface="+mn-ea"/>
              </a:rPr>
              <a:t>，获取相对应的底层</a:t>
            </a:r>
            <a:r>
              <a:rPr lang="en-US" altLang="zh-CN" dirty="0">
                <a:sym typeface="+mn-ea"/>
              </a:rPr>
              <a:t>servlet</a:t>
            </a:r>
            <a:r>
              <a:rPr lang="zh-CN" altLang="en-US" dirty="0">
                <a:sym typeface="+mn-ea"/>
              </a:rPr>
              <a:t> </a:t>
            </a:r>
            <a:r>
              <a:rPr lang="en-US" altLang="zh-CN" dirty="0" err="1">
                <a:sym typeface="+mn-ea"/>
              </a:rPr>
              <a:t>api</a:t>
            </a:r>
            <a:r>
              <a:rPr lang="zh-CN" altLang="en-US" dirty="0">
                <a:sym typeface="+mn-ea"/>
              </a:rPr>
              <a:t>对象</a:t>
            </a:r>
            <a:endParaRPr lang="en-US" altLang="zh-CN" dirty="0">
              <a:sym typeface="+mn-ea"/>
            </a:endParaRPr>
          </a:p>
          <a:p>
            <a:pPr marL="567055" lvl="1">
              <a:lnSpc>
                <a:spcPct val="150000"/>
              </a:lnSpc>
              <a:spcBef>
                <a:spcPts val="400"/>
              </a:spcBef>
              <a:buClr>
                <a:schemeClr val="accent1"/>
              </a:buClr>
              <a:buSzPct val="68000"/>
            </a:pPr>
            <a:r>
              <a:rPr lang="en-US" altLang="zh-CN" dirty="0"/>
              <a:t>5.</a:t>
            </a:r>
            <a:r>
              <a:rPr lang="zh-CN" altLang="en-US" dirty="0"/>
              <a:t> </a:t>
            </a:r>
            <a:r>
              <a:rPr lang="en-GB" altLang="zh-CN" dirty="0"/>
              <a:t>@</a:t>
            </a:r>
            <a:r>
              <a:rPr lang="en-GB" altLang="zh-CN" dirty="0" err="1"/>
              <a:t>CookieValue</a:t>
            </a:r>
            <a:r>
              <a:rPr lang="zh-CN" altLang="en-US" dirty="0"/>
              <a:t>：对应</a:t>
            </a:r>
            <a:r>
              <a:rPr lang="en-US" altLang="zh-CN" dirty="0"/>
              <a:t>C</a:t>
            </a:r>
            <a:r>
              <a:rPr lang="en-US" altLang="zh-CN" dirty="0"/>
              <a:t>ookie</a:t>
            </a:r>
            <a:r>
              <a:rPr lang="zh-CN" altLang="en-US" dirty="0"/>
              <a:t>中</a:t>
            </a:r>
            <a:r>
              <a:rPr lang="zh-CN" altLang="en-US" dirty="0"/>
              <a:t>的参数，自动转化为参数对应的类型</a:t>
            </a:r>
            <a:endParaRPr lang="en-US" altLang="zh-CN" dirty="0"/>
          </a:p>
          <a:p>
            <a:pPr marL="567055" lvl="1">
              <a:lnSpc>
                <a:spcPct val="150000"/>
              </a:lnSpc>
              <a:spcBef>
                <a:spcPts val="400"/>
              </a:spcBef>
              <a:buClr>
                <a:schemeClr val="accent1"/>
              </a:buClr>
              <a:buSzPct val="68000"/>
            </a:pPr>
            <a:r>
              <a:rPr lang="en-US" altLang="zh-CN" dirty="0">
                <a:sym typeface="+mn-ea"/>
              </a:rPr>
              <a:t>6. @</a:t>
            </a:r>
            <a:r>
              <a:rPr lang="en-US" altLang="zh-CN" dirty="0" err="1">
                <a:sym typeface="+mn-ea"/>
              </a:rPr>
              <a:t>SessionAttribute: </a:t>
            </a:r>
            <a:r>
              <a:rPr lang="zh-CN" altLang="en-US" dirty="0" err="1">
                <a:sym typeface="+mn-ea"/>
              </a:rPr>
              <a:t>对应</a:t>
            </a:r>
            <a:r>
              <a:rPr lang="en-US" altLang="zh-CN" dirty="0" err="1">
                <a:sym typeface="+mn-ea"/>
              </a:rPr>
              <a:t>Session</a:t>
            </a:r>
            <a:r>
              <a:rPr lang="zh-CN" altLang="en-US" dirty="0" err="1">
                <a:sym typeface="+mn-ea"/>
              </a:rPr>
              <a:t>中的属性，自动转化为参数对应的类型</a:t>
            </a:r>
            <a:endParaRPr lang="zh-CN" altLang="en-US" dirty="0" err="1">
              <a:sym typeface="+mn-ea"/>
            </a:endParaRPr>
          </a:p>
          <a:p>
            <a:pPr marL="567055" lvl="1">
              <a:lnSpc>
                <a:spcPct val="150000"/>
              </a:lnSpc>
              <a:spcBef>
                <a:spcPts val="400"/>
              </a:spcBef>
              <a:buClr>
                <a:schemeClr val="accent1"/>
              </a:buClr>
              <a:buSzPct val="68000"/>
            </a:pPr>
            <a:r>
              <a:rPr lang="en-US" altLang="zh-CN" dirty="0">
                <a:sym typeface="+mn-ea"/>
              </a:rPr>
              <a:t>7.</a:t>
            </a:r>
            <a:r>
              <a:rPr lang="zh-CN" altLang="en-US" dirty="0">
                <a:sym typeface="+mn-ea"/>
              </a:rPr>
              <a:t> </a:t>
            </a:r>
            <a:r>
              <a:rPr lang="en-US" altLang="zh-CN" dirty="0">
                <a:sym typeface="+mn-ea"/>
              </a:rPr>
              <a:t>@</a:t>
            </a:r>
            <a:r>
              <a:rPr lang="en-US" altLang="zh-CN" dirty="0" err="1">
                <a:sym typeface="+mn-ea"/>
              </a:rPr>
              <a:t>RequestBody</a:t>
            </a:r>
            <a:r>
              <a:rPr lang="zh-CN" altLang="en-US" dirty="0">
                <a:sym typeface="+mn-ea"/>
              </a:rPr>
              <a:t>：自动将请求内容转为指定的对象，默认使用</a:t>
            </a:r>
            <a:r>
              <a:rPr lang="en-US" altLang="zh-CN" dirty="0" err="1">
                <a:sym typeface="+mn-ea"/>
              </a:rPr>
              <a:t>HttpMessageConverters</a:t>
            </a:r>
            <a:r>
              <a:rPr lang="zh-CN" altLang="en-US" dirty="0">
                <a:sym typeface="+mn-ea"/>
              </a:rPr>
              <a:t>来转换</a:t>
            </a:r>
            <a:endParaRPr lang="en-US" altLang="zh-CN" dirty="0">
              <a:sym typeface="+mn-ea"/>
            </a:endParaRPr>
          </a:p>
          <a:p>
            <a:pPr marL="567055" lvl="1">
              <a:lnSpc>
                <a:spcPct val="150000"/>
              </a:lnSpc>
              <a:spcBef>
                <a:spcPts val="400"/>
              </a:spcBef>
              <a:buClr>
                <a:schemeClr val="accent1"/>
              </a:buClr>
              <a:buSzPct val="68000"/>
            </a:pPr>
            <a:r>
              <a:rPr lang="en-US" altLang="zh-CN" dirty="0" err="1">
                <a:sym typeface="+mn-ea"/>
              </a:rPr>
              <a:t>8. MultipartFile</a:t>
            </a:r>
            <a:r>
              <a:rPr lang="zh-CN" altLang="en-US" dirty="0" err="1">
                <a:sym typeface="+mn-ea"/>
              </a:rPr>
              <a:t>：对应以multipart/form-data方式上传的</a:t>
            </a:r>
            <a:r>
              <a:rPr lang="zh-CN" altLang="en-US" dirty="0" err="1">
                <a:sym typeface="+mn-ea"/>
              </a:rPr>
              <a:t>文件</a:t>
            </a:r>
            <a:endParaRPr lang="zh-CN" altLang="en-US" dirty="0" err="1">
              <a:sym typeface="+mn-ea"/>
            </a:endParaRPr>
          </a:p>
          <a:p>
            <a:pPr marL="567055" lvl="1">
              <a:lnSpc>
                <a:spcPct val="100000"/>
              </a:lnSpc>
              <a:spcBef>
                <a:spcPts val="400"/>
              </a:spcBef>
              <a:buClr>
                <a:schemeClr val="accent1"/>
              </a:buClr>
              <a:buSzPct val="68000"/>
            </a:pPr>
            <a:r>
              <a:rPr lang="en-US" altLang="zh-CN" dirty="0">
                <a:sym typeface="+mn-ea"/>
              </a:rPr>
              <a:t>……</a:t>
            </a:r>
            <a:endParaRPr lang="en-US" altLang="zh-CN" sz="2000" dirty="0">
              <a:sym typeface="+mn-ea"/>
            </a:endParaRPr>
          </a:p>
        </p:txBody>
      </p:sp>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rPr>
              <a:t>获取请求</a:t>
            </a:r>
            <a:r>
              <a:rPr lang="zh-CN" altLang="en-US" dirty="0">
                <a:latin typeface="宋体" pitchFamily="2" charset="-122"/>
                <a:ea typeface="宋体" pitchFamily="2" charset="-122"/>
              </a:rPr>
              <a:t>参数</a:t>
            </a:r>
            <a:endParaRPr lang="zh-CN" altLang="en-US" dirty="0">
              <a:latin typeface="宋体" pitchFamily="2" charset="-122"/>
              <a:ea typeface="宋体"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5" name="文本框 4"/>
          <p:cNvSpPr txBox="1"/>
          <p:nvPr/>
        </p:nvSpPr>
        <p:spPr>
          <a:xfrm>
            <a:off x="250372" y="1223784"/>
            <a:ext cx="11608693" cy="1065530"/>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通过</a:t>
            </a:r>
            <a:r>
              <a:rPr lang="en-US" altLang="zh-CN" sz="2000" dirty="0">
                <a:solidFill>
                  <a:srgbClr val="FF0000"/>
                </a:solidFill>
                <a:sym typeface="+mn-ea"/>
              </a:rPr>
              <a:t>@</a:t>
            </a:r>
            <a:r>
              <a:rPr lang="en-US" altLang="zh-CN" sz="2000" dirty="0" err="1">
                <a:solidFill>
                  <a:srgbClr val="FF0000"/>
                </a:solidFill>
                <a:sym typeface="+mn-ea"/>
              </a:rPr>
              <a:t>PathVariable</a:t>
            </a:r>
            <a:r>
              <a:rPr lang="zh-CN" altLang="en-US" sz="2000" dirty="0">
                <a:sym typeface="+mn-ea"/>
              </a:rPr>
              <a:t>接收</a:t>
            </a:r>
            <a:r>
              <a:rPr lang="en-US" altLang="zh-CN" sz="2000" dirty="0">
                <a:sym typeface="+mn-ea"/>
              </a:rPr>
              <a:t>URI</a:t>
            </a:r>
            <a:r>
              <a:rPr lang="zh-CN" altLang="en-US" sz="2000" dirty="0">
                <a:sym typeface="+mn-ea"/>
              </a:rPr>
              <a:t>中请求参数。</a:t>
            </a:r>
            <a:endParaRPr lang="en-US" altLang="zh-CN" sz="2000" dirty="0">
              <a:sym typeface="+mn-ea"/>
            </a:endParaRPr>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1501921" y="4712980"/>
            <a:ext cx="9652070" cy="1659685"/>
          </a:xfrm>
          <a:prstGeom prst="rect">
            <a:avLst/>
          </a:prstGeom>
        </p:spPr>
      </p:pic>
      <p:cxnSp>
        <p:nvCxnSpPr>
          <p:cNvPr id="9" name="直接箭头连接符 8"/>
          <p:cNvCxnSpPr/>
          <p:nvPr/>
        </p:nvCxnSpPr>
        <p:spPr>
          <a:xfrm flipH="1" flipV="1">
            <a:off x="5613010" y="5542823"/>
            <a:ext cx="1623813" cy="379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554351" y="6020972"/>
            <a:ext cx="2954655" cy="369332"/>
          </a:xfrm>
          <a:prstGeom prst="rect">
            <a:avLst/>
          </a:prstGeom>
          <a:noFill/>
        </p:spPr>
        <p:txBody>
          <a:bodyPr wrap="none" rtlCol="0">
            <a:spAutoFit/>
          </a:bodyPr>
          <a:lstStyle/>
          <a:p>
            <a:r>
              <a:rPr lang="zh-CN" altLang="en-US" dirty="0">
                <a:solidFill>
                  <a:srgbClr val="FF0000"/>
                </a:solidFill>
              </a:rPr>
              <a:t>还可以完成自动的类型转换</a:t>
            </a:r>
            <a:endParaRPr lang="zh-CN" altLang="en-US" dirty="0">
              <a:solidFill>
                <a:srgbClr val="FF0000"/>
              </a:solidFill>
            </a:endParaRPr>
          </a:p>
        </p:txBody>
      </p:sp>
      <p:pic>
        <p:nvPicPr>
          <p:cNvPr id="8" name="图片 7"/>
          <p:cNvPicPr>
            <a:picLocks noChangeAspect="1"/>
          </p:cNvPicPr>
          <p:nvPr/>
        </p:nvPicPr>
        <p:blipFill>
          <a:blip r:embed="rId2"/>
          <a:stretch>
            <a:fillRect/>
          </a:stretch>
        </p:blipFill>
        <p:spPr>
          <a:xfrm>
            <a:off x="1588195" y="2971726"/>
            <a:ext cx="8825805" cy="1470967"/>
          </a:xfrm>
          <a:prstGeom prst="rect">
            <a:avLst/>
          </a:prstGeom>
        </p:spPr>
      </p:pic>
      <p:pic>
        <p:nvPicPr>
          <p:cNvPr id="10" name="图片 9"/>
          <p:cNvPicPr>
            <a:picLocks noChangeAspect="1"/>
          </p:cNvPicPr>
          <p:nvPr/>
        </p:nvPicPr>
        <p:blipFill>
          <a:blip r:embed="rId3"/>
          <a:stretch>
            <a:fillRect/>
          </a:stretch>
        </p:blipFill>
        <p:spPr>
          <a:xfrm>
            <a:off x="6037309" y="2079458"/>
            <a:ext cx="3784449" cy="89226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5" name="文本框 4"/>
          <p:cNvSpPr txBox="1"/>
          <p:nvPr/>
        </p:nvSpPr>
        <p:spPr>
          <a:xfrm>
            <a:off x="250372" y="1223784"/>
            <a:ext cx="11608693" cy="55308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olidFill>
                  <a:srgbClr val="FF0000"/>
                </a:solidFill>
                <a:sym typeface="+mn-ea"/>
              </a:rPr>
              <a:t>@</a:t>
            </a:r>
            <a:r>
              <a:rPr lang="en-US" altLang="zh-CN" sz="2000" dirty="0" err="1">
                <a:solidFill>
                  <a:srgbClr val="FF0000"/>
                </a:solidFill>
                <a:sym typeface="+mn-ea"/>
              </a:rPr>
              <a:t>PathVariable</a:t>
            </a:r>
            <a:r>
              <a:rPr lang="zh-CN" altLang="en-US" sz="2000" dirty="0">
                <a:sym typeface="+mn-ea"/>
              </a:rPr>
              <a:t>还支持正则表达式从</a:t>
            </a:r>
            <a:r>
              <a:rPr lang="en-US" altLang="zh-CN" sz="2000" dirty="0">
                <a:sym typeface="+mn-ea"/>
              </a:rPr>
              <a:t>URL</a:t>
            </a:r>
            <a:r>
              <a:rPr lang="zh-CN" altLang="en-US" sz="2000" dirty="0">
                <a:sym typeface="+mn-ea"/>
              </a:rPr>
              <a:t>中提取参数</a:t>
            </a:r>
            <a:endParaRPr lang="en-US" altLang="zh-CN" sz="2000" dirty="0">
              <a:sym typeface="+mn-ea"/>
            </a:endParaRPr>
          </a:p>
        </p:txBody>
      </p:sp>
      <p:pic>
        <p:nvPicPr>
          <p:cNvPr id="3" name="图片 2"/>
          <p:cNvPicPr>
            <a:picLocks noChangeAspect="1"/>
          </p:cNvPicPr>
          <p:nvPr/>
        </p:nvPicPr>
        <p:blipFill>
          <a:blip r:embed="rId1"/>
          <a:stretch>
            <a:fillRect/>
          </a:stretch>
        </p:blipFill>
        <p:spPr>
          <a:xfrm>
            <a:off x="1706296" y="2490805"/>
            <a:ext cx="8266132" cy="1382888"/>
          </a:xfrm>
          <a:prstGeom prst="rect">
            <a:avLst/>
          </a:prstGeom>
        </p:spPr>
      </p:pic>
      <p:sp>
        <p:nvSpPr>
          <p:cNvPr id="4" name="矩形 3"/>
          <p:cNvSpPr/>
          <p:nvPr/>
        </p:nvSpPr>
        <p:spPr>
          <a:xfrm>
            <a:off x="1928236" y="4053476"/>
            <a:ext cx="7822252" cy="707886"/>
          </a:xfrm>
          <a:prstGeom prst="rect">
            <a:avLst/>
          </a:prstGeom>
        </p:spPr>
        <p:txBody>
          <a:bodyPr wrap="square">
            <a:spAutoFit/>
          </a:bodyPr>
          <a:lstStyle/>
          <a:p>
            <a:r>
              <a:rPr lang="zh-CN" altLang="en-US" sz="2000" dirty="0">
                <a:solidFill>
                  <a:srgbClr val="B12146"/>
                </a:solidFill>
                <a:latin typeface="mplus1mn-regular"/>
              </a:rPr>
              <a:t>可以从 </a:t>
            </a:r>
            <a:r>
              <a:rPr lang="en-US" altLang="zh-CN" sz="2000" dirty="0">
                <a:solidFill>
                  <a:srgbClr val="B12146"/>
                </a:solidFill>
                <a:latin typeface="mplus1mn-regular"/>
              </a:rPr>
              <a:t>URI /spring-web-3.0.5.jar </a:t>
            </a:r>
            <a:r>
              <a:rPr lang="zh-CN" altLang="en-US" sz="2000" dirty="0">
                <a:solidFill>
                  <a:srgbClr val="B12146"/>
                </a:solidFill>
                <a:latin typeface="mplus1mn-regular"/>
              </a:rPr>
              <a:t>提取版本号</a:t>
            </a:r>
            <a:r>
              <a:rPr lang="en-US" altLang="zh-CN" sz="2000" dirty="0">
                <a:solidFill>
                  <a:srgbClr val="B12146"/>
                </a:solidFill>
                <a:latin typeface="mplus1mn-regular"/>
              </a:rPr>
              <a:t>3.0.5</a:t>
            </a:r>
            <a:r>
              <a:rPr lang="zh-CN" altLang="en-US" sz="2000" dirty="0">
                <a:solidFill>
                  <a:srgbClr val="B12146"/>
                </a:solidFill>
                <a:latin typeface="mplus1mn-regular"/>
              </a:rPr>
              <a:t>和后缀</a:t>
            </a:r>
            <a:r>
              <a:rPr lang="en-US" altLang="zh-CN" sz="2000" dirty="0">
                <a:solidFill>
                  <a:srgbClr val="B12146"/>
                </a:solidFill>
                <a:latin typeface="mplus1mn-regular"/>
              </a:rPr>
              <a:t>jar</a:t>
            </a:r>
            <a:r>
              <a:rPr lang="en-US" altLang="zh-CN" sz="2000" dirty="0"/>
              <a:t> </a:t>
            </a:r>
            <a:br>
              <a:rPr lang="en-US" altLang="zh-CN" sz="2000" dirty="0"/>
            </a:br>
            <a:endParaRPr lang="zh-CN" altLang="en-US"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5" name="文本框 4"/>
          <p:cNvSpPr txBox="1"/>
          <p:nvPr/>
        </p:nvSpPr>
        <p:spPr>
          <a:xfrm>
            <a:off x="250372" y="1223784"/>
            <a:ext cx="11608693" cy="50065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olidFill>
                  <a:srgbClr val="FF0000"/>
                </a:solidFill>
                <a:sym typeface="+mn-ea"/>
              </a:rPr>
              <a:t>@</a:t>
            </a:r>
            <a:r>
              <a:rPr lang="en-US" altLang="zh-CN" sz="2000" dirty="0" err="1">
                <a:solidFill>
                  <a:srgbClr val="FF0000"/>
                </a:solidFill>
                <a:sym typeface="+mn-ea"/>
              </a:rPr>
              <a:t>RequestParam</a:t>
            </a:r>
            <a:r>
              <a:rPr lang="zh-CN" altLang="en-US" sz="2000" dirty="0">
                <a:sym typeface="+mn-ea"/>
              </a:rPr>
              <a:t>，</a:t>
            </a:r>
            <a:r>
              <a:rPr lang="zh-CN" altLang="en-US" sz="2000" dirty="0"/>
              <a:t>对应于</a:t>
            </a:r>
            <a:r>
              <a:rPr lang="en-US" altLang="zh-CN" sz="2000" dirty="0"/>
              <a:t>HTTP</a:t>
            </a:r>
            <a:r>
              <a:rPr lang="zh-CN" altLang="en-US" sz="2000" dirty="0"/>
              <a:t>请求的参数，自动转化为参数对应的类型</a:t>
            </a:r>
            <a:endParaRPr lang="en-US" altLang="zh-CN" sz="2000" dirty="0">
              <a:sym typeface="+mn-ea"/>
            </a:endParaRPr>
          </a:p>
        </p:txBody>
      </p:sp>
      <p:pic>
        <p:nvPicPr>
          <p:cNvPr id="6" name="图片 5"/>
          <p:cNvPicPr>
            <a:picLocks noChangeAspect="1"/>
          </p:cNvPicPr>
          <p:nvPr/>
        </p:nvPicPr>
        <p:blipFill>
          <a:blip r:embed="rId1"/>
          <a:stretch>
            <a:fillRect/>
          </a:stretch>
        </p:blipFill>
        <p:spPr>
          <a:xfrm>
            <a:off x="2000571" y="1857632"/>
            <a:ext cx="8190858" cy="500036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5" name="文本框 4"/>
          <p:cNvSpPr txBox="1"/>
          <p:nvPr/>
        </p:nvSpPr>
        <p:spPr>
          <a:xfrm>
            <a:off x="250372" y="1223784"/>
            <a:ext cx="11608693" cy="496931"/>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olidFill>
                  <a:srgbClr val="FF0000"/>
                </a:solidFill>
                <a:sym typeface="+mn-ea"/>
              </a:rPr>
              <a:t>@</a:t>
            </a:r>
            <a:r>
              <a:rPr lang="en-US" altLang="zh-CN" sz="2000" dirty="0" err="1">
                <a:solidFill>
                  <a:srgbClr val="FF0000"/>
                </a:solidFill>
                <a:sym typeface="+mn-ea"/>
              </a:rPr>
              <a:t>RequestHeader</a:t>
            </a:r>
            <a:r>
              <a:rPr lang="zh-CN" altLang="en-US" sz="2000" dirty="0">
                <a:sym typeface="+mn-ea"/>
              </a:rPr>
              <a:t>，</a:t>
            </a:r>
            <a:r>
              <a:rPr lang="zh-CN" altLang="en-US" sz="2000" dirty="0"/>
              <a:t>对应于</a:t>
            </a:r>
            <a:r>
              <a:rPr lang="en-US" altLang="zh-CN" sz="2000" dirty="0"/>
              <a:t>HTTP</a:t>
            </a:r>
            <a:r>
              <a:rPr lang="zh-CN" altLang="en-US" sz="2000" dirty="0"/>
              <a:t>请求头参数，自动转化为参数对应的类型</a:t>
            </a:r>
            <a:endParaRPr lang="en-US" altLang="zh-CN" sz="2000" dirty="0">
              <a:sym typeface="+mn-ea"/>
            </a:endParaRPr>
          </a:p>
        </p:txBody>
      </p:sp>
      <p:pic>
        <p:nvPicPr>
          <p:cNvPr id="3" name="图片 2"/>
          <p:cNvPicPr>
            <a:picLocks noChangeAspect="1"/>
          </p:cNvPicPr>
          <p:nvPr/>
        </p:nvPicPr>
        <p:blipFill>
          <a:blip r:embed="rId1"/>
          <a:stretch>
            <a:fillRect/>
          </a:stretch>
        </p:blipFill>
        <p:spPr>
          <a:xfrm>
            <a:off x="2708084" y="2074954"/>
            <a:ext cx="6304762" cy="1704762"/>
          </a:xfrm>
          <a:prstGeom prst="rect">
            <a:avLst/>
          </a:prstGeom>
        </p:spPr>
      </p:pic>
      <p:sp>
        <p:nvSpPr>
          <p:cNvPr id="4" name="文本框 3"/>
          <p:cNvSpPr txBox="1"/>
          <p:nvPr/>
        </p:nvSpPr>
        <p:spPr>
          <a:xfrm>
            <a:off x="617220" y="4425950"/>
            <a:ext cx="3357880" cy="368300"/>
          </a:xfrm>
          <a:prstGeom prst="rect">
            <a:avLst/>
          </a:prstGeom>
          <a:noFill/>
        </p:spPr>
        <p:txBody>
          <a:bodyPr wrap="none" rtlCol="0">
            <a:spAutoFit/>
          </a:bodyPr>
          <a:p>
            <a:r>
              <a:rPr lang="zh-CN" altLang="en-US"/>
              <a:t>如何</a:t>
            </a:r>
            <a:r>
              <a:rPr lang="zh-CN" altLang="en-US">
                <a:solidFill>
                  <a:srgbClr val="FF0000"/>
                </a:solidFill>
              </a:rPr>
              <a:t>设置</a:t>
            </a:r>
            <a:r>
              <a:rPr lang="en-US" altLang="zh-CN"/>
              <a:t>HTTP</a:t>
            </a:r>
            <a:r>
              <a:rPr lang="zh-CN" altLang="en-US"/>
              <a:t>响应的</a:t>
            </a:r>
            <a:r>
              <a:rPr lang="en-US" altLang="zh-CN"/>
              <a:t>Header</a:t>
            </a:r>
            <a:r>
              <a:rPr lang="zh-CN" altLang="en-US"/>
              <a:t>？</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2" name="文本框 1"/>
          <p:cNvSpPr txBox="1"/>
          <p:nvPr/>
        </p:nvSpPr>
        <p:spPr>
          <a:xfrm>
            <a:off x="562610" y="1308735"/>
            <a:ext cx="9466580" cy="506730"/>
          </a:xfrm>
          <a:prstGeom prst="rect">
            <a:avLst/>
          </a:prstGeom>
          <a:noFill/>
        </p:spPr>
        <p:txBody>
          <a:bodyPr wrap="none" rtlCol="0" anchor="t">
            <a:spAutoFit/>
          </a:bodyPr>
          <a:p>
            <a:pPr marL="0" lvl="1">
              <a:lnSpc>
                <a:spcPct val="150000"/>
              </a:lnSpc>
              <a:spcBef>
                <a:spcPts val="400"/>
              </a:spcBef>
              <a:buClr>
                <a:schemeClr val="accent1"/>
              </a:buClr>
              <a:buSzPct val="68000"/>
            </a:pPr>
            <a:r>
              <a:rPr lang="en-US" altLang="zh-CN" dirty="0" err="1">
                <a:sym typeface="+mn-ea"/>
              </a:rPr>
              <a:t>HttpServlet</a:t>
            </a:r>
            <a:r>
              <a:rPr lang="en-US" altLang="zh-CN" dirty="0" err="1">
                <a:solidFill>
                  <a:srgbClr val="FF0000"/>
                </a:solidFill>
                <a:sym typeface="+mn-ea"/>
              </a:rPr>
              <a:t>Request</a:t>
            </a:r>
            <a:r>
              <a:rPr lang="en-US" altLang="zh-CN" dirty="0">
                <a:sym typeface="+mn-ea"/>
              </a:rPr>
              <a:t>, </a:t>
            </a:r>
            <a:r>
              <a:rPr lang="en-US" altLang="zh-CN" dirty="0" err="1">
                <a:sym typeface="+mn-ea"/>
              </a:rPr>
              <a:t>HttpServle</a:t>
            </a:r>
            <a:r>
              <a:rPr lang="en-US" altLang="zh-CN" dirty="0" err="1">
                <a:solidFill>
                  <a:srgbClr val="FF0000"/>
                </a:solidFill>
                <a:sym typeface="+mn-ea"/>
              </a:rPr>
              <a:t>tResponse</a:t>
            </a:r>
            <a:r>
              <a:rPr lang="zh-CN" altLang="en-US" dirty="0">
                <a:sym typeface="+mn-ea"/>
              </a:rPr>
              <a:t>、</a:t>
            </a:r>
            <a:r>
              <a:rPr lang="en-US" altLang="zh-CN" dirty="0" err="1">
                <a:sym typeface="+mn-ea"/>
              </a:rPr>
              <a:t>Http</a:t>
            </a:r>
            <a:r>
              <a:rPr lang="en-US" altLang="zh-CN" dirty="0" err="1">
                <a:solidFill>
                  <a:srgbClr val="FF0000"/>
                </a:solidFill>
                <a:sym typeface="+mn-ea"/>
              </a:rPr>
              <a:t>Session</a:t>
            </a:r>
            <a:r>
              <a:rPr lang="zh-CN" altLang="en-US" dirty="0">
                <a:sym typeface="+mn-ea"/>
              </a:rPr>
              <a:t>，获取相对应的底层</a:t>
            </a:r>
            <a:r>
              <a:rPr lang="en-US" altLang="zh-CN" dirty="0">
                <a:sym typeface="+mn-ea"/>
              </a:rPr>
              <a:t>servlet</a:t>
            </a:r>
            <a:r>
              <a:rPr lang="zh-CN" altLang="en-US" dirty="0">
                <a:sym typeface="+mn-ea"/>
              </a:rPr>
              <a:t> </a:t>
            </a:r>
            <a:r>
              <a:rPr lang="en-US" altLang="zh-CN" dirty="0" err="1">
                <a:sym typeface="+mn-ea"/>
              </a:rPr>
              <a:t>api</a:t>
            </a:r>
            <a:r>
              <a:rPr lang="zh-CN" altLang="en-US" dirty="0">
                <a:sym typeface="+mn-ea"/>
              </a:rPr>
              <a:t>对象</a:t>
            </a:r>
            <a:endParaRPr lang="zh-CN" altLang="en-US"/>
          </a:p>
        </p:txBody>
      </p:sp>
      <p:pic>
        <p:nvPicPr>
          <p:cNvPr id="4" name="图片 3"/>
          <p:cNvPicPr>
            <a:picLocks noChangeAspect="1"/>
          </p:cNvPicPr>
          <p:nvPr/>
        </p:nvPicPr>
        <p:blipFill>
          <a:blip r:embed="rId1"/>
          <a:stretch>
            <a:fillRect/>
          </a:stretch>
        </p:blipFill>
        <p:spPr>
          <a:xfrm>
            <a:off x="2025650" y="2400300"/>
            <a:ext cx="7861300" cy="2057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5.1</a:t>
            </a:r>
            <a:r>
              <a:rPr lang="en-US" altLang="zh-CN" b="0" kern="1800" dirty="0">
                <a:latin typeface="Times New Roman" panose="02020603050405020304"/>
              </a:rPr>
              <a:t> Spring MVC</a:t>
            </a:r>
            <a:r>
              <a:rPr lang="zh-CN" altLang="en-US" b="0" kern="1800" dirty="0">
                <a:latin typeface="Times New Roman" panose="02020603050405020304"/>
              </a:rPr>
              <a:t>工作原理</a:t>
            </a:r>
            <a:endParaRPr lang="zh-CN" altLang="en-US" b="0" kern="1800" dirty="0">
              <a:latin typeface="Times New Roman" panose="02020603050405020304"/>
            </a:endParaRPr>
          </a:p>
        </p:txBody>
      </p:sp>
      <p:sp>
        <p:nvSpPr>
          <p:cNvPr id="3" name="文本框 2"/>
          <p:cNvSpPr txBox="1"/>
          <p:nvPr/>
        </p:nvSpPr>
        <p:spPr>
          <a:xfrm>
            <a:off x="250370" y="1223784"/>
            <a:ext cx="5151623" cy="4555093"/>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Spring MVC</a:t>
            </a:r>
            <a:r>
              <a:rPr lang="zh-CN" altLang="en-US" sz="2000" dirty="0">
                <a:sym typeface="+mn-ea"/>
              </a:rPr>
              <a:t>框架主要由以下五部分组成：</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en-US" altLang="zh-CN" sz="2000" dirty="0" err="1">
                <a:solidFill>
                  <a:srgbClr val="FF0000"/>
                </a:solidFill>
                <a:sym typeface="+mn-ea"/>
              </a:rPr>
              <a:t>DispatcherServlet</a:t>
            </a:r>
            <a:r>
              <a:rPr lang="zh-CN" altLang="en-US" sz="2000" dirty="0">
                <a:sym typeface="+mn-ea"/>
              </a:rPr>
              <a:t>（前端控制器），是整个</a:t>
            </a:r>
            <a:r>
              <a:rPr lang="en-US" altLang="zh-CN" sz="2000" dirty="0">
                <a:sym typeface="+mn-ea"/>
              </a:rPr>
              <a:t>Web</a:t>
            </a:r>
            <a:r>
              <a:rPr lang="zh-CN" altLang="en-US" sz="2000" dirty="0">
                <a:sym typeface="+mn-ea"/>
              </a:rPr>
              <a:t>应用的控制器</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en-US" altLang="zh-CN" sz="2000" dirty="0">
                <a:sym typeface="+mn-ea"/>
              </a:rPr>
              <a:t>Controller</a:t>
            </a:r>
            <a:r>
              <a:rPr lang="zh-CN" altLang="en-US" sz="2000" dirty="0">
                <a:sym typeface="+mn-ea"/>
              </a:rPr>
              <a:t>（控制器），是</a:t>
            </a:r>
            <a:r>
              <a:rPr lang="en-US" altLang="zh-CN" sz="2000" dirty="0">
                <a:sym typeface="+mn-ea"/>
              </a:rPr>
              <a:t>http</a:t>
            </a:r>
            <a:r>
              <a:rPr lang="zh-CN" altLang="en-US" sz="2000" dirty="0">
                <a:sym typeface="+mn-ea"/>
              </a:rPr>
              <a:t>请求处理过程中的控制器</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en-US" altLang="zh-CN" sz="2000" dirty="0" err="1">
                <a:sym typeface="+mn-ea"/>
              </a:rPr>
              <a:t>HandlerMapping</a:t>
            </a:r>
            <a:r>
              <a:rPr lang="zh-CN" altLang="en-US" sz="2000" dirty="0">
                <a:sym typeface="+mn-ea"/>
              </a:rPr>
              <a:t>（处理器映射）</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en-US" altLang="zh-CN" sz="2000" dirty="0" err="1">
                <a:sym typeface="+mn-ea"/>
              </a:rPr>
              <a:t>ViewResolver</a:t>
            </a:r>
            <a:r>
              <a:rPr lang="zh-CN" altLang="en-US" sz="2000" dirty="0">
                <a:sym typeface="+mn-ea"/>
              </a:rPr>
              <a:t>（视图解析器）</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en-US" altLang="zh-CN" sz="2000" dirty="0">
                <a:sym typeface="+mn-ea"/>
              </a:rPr>
              <a:t>View</a:t>
            </a:r>
            <a:r>
              <a:rPr lang="zh-CN" altLang="en-US" sz="2000" dirty="0">
                <a:sym typeface="+mn-ea"/>
              </a:rPr>
              <a:t>（视图）</a:t>
            </a:r>
            <a:r>
              <a:rPr lang="en-US" altLang="zh-CN" dirty="0">
                <a:sym typeface="+mn-ea"/>
              </a:rPr>
              <a:t>	</a:t>
            </a:r>
            <a:endParaRPr lang="en-US" altLang="zh-CN" dirty="0">
              <a:sym typeface="+mn-ea"/>
            </a:endParaRPr>
          </a:p>
          <a:p>
            <a:pPr marL="109855">
              <a:lnSpc>
                <a:spcPct val="150000"/>
              </a:lnSpc>
              <a:spcBef>
                <a:spcPts val="400"/>
              </a:spcBef>
              <a:buClr>
                <a:schemeClr val="accent1"/>
              </a:buClr>
              <a:buSzPct val="68000"/>
            </a:pPr>
            <a:endParaRPr lang="en-US" altLang="zh-CN" sz="2000" dirty="0">
              <a:sym typeface="+mn-ea"/>
            </a:endParaRPr>
          </a:p>
        </p:txBody>
      </p:sp>
      <p:pic>
        <p:nvPicPr>
          <p:cNvPr id="2050" name="Picture 2" descr="http://vitalflux.com/wp-content/uploads/2014/04/springmvclifecycl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68511" y="2125754"/>
            <a:ext cx="6673119" cy="39720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0371" y="1223784"/>
            <a:ext cx="6742177" cy="369332"/>
          </a:xfrm>
          <a:prstGeom prst="rect">
            <a:avLst/>
          </a:prstGeom>
          <a:noFill/>
        </p:spPr>
        <p:txBody>
          <a:bodyPr wrap="square" rtlCol="0">
            <a:spAutoFit/>
          </a:bodyPr>
          <a:lstStyle/>
          <a:p>
            <a:r>
              <a:rPr kumimoji="1" lang="en-US" altLang="zh-CN" dirty="0" err="1"/>
              <a:t>HttpServletRequest</a:t>
            </a:r>
            <a:r>
              <a:rPr kumimoji="1" lang="zh-CN" altLang="en-US" dirty="0"/>
              <a:t>的常用</a:t>
            </a:r>
            <a:r>
              <a:rPr kumimoji="1" lang="en-US" altLang="zh-CN" dirty="0">
                <a:hlinkClick r:id="rId1"/>
              </a:rPr>
              <a:t>method</a:t>
            </a:r>
            <a:endParaRPr kumimoji="1" lang="zh-CN" altLang="en-US" dirty="0"/>
          </a:p>
        </p:txBody>
      </p:sp>
      <p:graphicFrame>
        <p:nvGraphicFramePr>
          <p:cNvPr id="3" name="表格 2"/>
          <p:cNvGraphicFramePr>
            <a:graphicFrameLocks noGrp="1"/>
          </p:cNvGraphicFramePr>
          <p:nvPr/>
        </p:nvGraphicFramePr>
        <p:xfrm>
          <a:off x="250371" y="1713988"/>
          <a:ext cx="5779008" cy="5075476"/>
        </p:xfrm>
        <a:graphic>
          <a:graphicData uri="http://schemas.openxmlformats.org/drawingml/2006/table">
            <a:tbl>
              <a:tblPr/>
              <a:tblGrid>
                <a:gridCol w="5779008"/>
              </a:tblGrid>
              <a:tr h="609479">
                <a:tc>
                  <a:txBody>
                    <a:bodyPr/>
                    <a:lstStyle/>
                    <a:p>
                      <a:pPr fontAlgn="t">
                        <a:lnSpc>
                          <a:spcPct val="150000"/>
                        </a:lnSpc>
                      </a:pPr>
                      <a:r>
                        <a:rPr lang="en-GB" sz="1400" b="1" dirty="0">
                          <a:effectLst/>
                        </a:rPr>
                        <a:t>String </a:t>
                      </a:r>
                      <a:r>
                        <a:rPr lang="en-GB" sz="1400" b="1" dirty="0" err="1">
                          <a:effectLst/>
                        </a:rPr>
                        <a:t>getContentType</a:t>
                      </a:r>
                      <a:r>
                        <a:rPr lang="en-GB" sz="1400" b="1" dirty="0">
                          <a:effectLst/>
                        </a:rPr>
                        <a:t>()</a:t>
                      </a:r>
                      <a:br>
                        <a:rPr lang="en-GB" sz="1400" dirty="0">
                          <a:effectLst/>
                        </a:rPr>
                      </a:br>
                      <a:r>
                        <a:rPr lang="zh-CN" altLang="en-US" sz="1400" dirty="0">
                          <a:effectLst/>
                        </a:rPr>
                        <a:t>返回请求主体的 </a:t>
                      </a:r>
                      <a:r>
                        <a:rPr lang="en-GB" sz="1400" dirty="0">
                          <a:effectLst/>
                        </a:rPr>
                        <a:t>MIME </a:t>
                      </a:r>
                      <a:r>
                        <a:rPr lang="zh-CN" altLang="en-US" sz="1400" dirty="0">
                          <a:effectLst/>
                        </a:rPr>
                        <a:t>类型，如果不知道类型则返回 </a:t>
                      </a:r>
                      <a:r>
                        <a:rPr lang="en-GB" sz="1400" dirty="0">
                          <a:effectLst/>
                        </a:rPr>
                        <a:t>null。</a:t>
                      </a:r>
                      <a:endParaRPr lang="en-GB" sz="1400" dirty="0">
                        <a:effectLst/>
                      </a:endParaRPr>
                    </a:p>
                  </a:txBody>
                  <a:tcPr marL="30353" marR="30353" marT="42494" marB="4249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434648">
                <a:tc>
                  <a:txBody>
                    <a:bodyPr/>
                    <a:lstStyle/>
                    <a:p>
                      <a:pPr fontAlgn="t">
                        <a:lnSpc>
                          <a:spcPct val="150000"/>
                        </a:lnSpc>
                      </a:pPr>
                      <a:r>
                        <a:rPr lang="en-GB" sz="1400" b="1">
                          <a:effectLst/>
                        </a:rPr>
                        <a:t>String getContextPath()</a:t>
                      </a:r>
                      <a:br>
                        <a:rPr lang="en-GB" sz="1400">
                          <a:effectLst/>
                        </a:rPr>
                      </a:br>
                      <a:r>
                        <a:rPr lang="zh-CN" altLang="en-US" sz="1400">
                          <a:effectLst/>
                        </a:rPr>
                        <a:t>返回指示请求上下文的请求 </a:t>
                      </a:r>
                      <a:r>
                        <a:rPr lang="en-GB" sz="1400">
                          <a:effectLst/>
                        </a:rPr>
                        <a:t>URI </a:t>
                      </a:r>
                      <a:r>
                        <a:rPr lang="zh-CN" altLang="en-US" sz="1400">
                          <a:effectLst/>
                        </a:rPr>
                        <a:t>部分。</a:t>
                      </a:r>
                      <a:endParaRPr lang="zh-CN" altLang="en-US" sz="1400">
                        <a:effectLst/>
                      </a:endParaRPr>
                    </a:p>
                  </a:txBody>
                  <a:tcPr marL="30353" marR="30353" marT="42494" marB="4249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434648">
                <a:tc>
                  <a:txBody>
                    <a:bodyPr/>
                    <a:lstStyle/>
                    <a:p>
                      <a:pPr fontAlgn="t">
                        <a:lnSpc>
                          <a:spcPct val="150000"/>
                        </a:lnSpc>
                      </a:pPr>
                      <a:r>
                        <a:rPr lang="en-GB" sz="1400" b="1" dirty="0">
                          <a:effectLst/>
                        </a:rPr>
                        <a:t>String </a:t>
                      </a:r>
                      <a:r>
                        <a:rPr lang="en-GB" sz="1400" b="1" dirty="0" err="1">
                          <a:solidFill>
                            <a:srgbClr val="FF0000"/>
                          </a:solidFill>
                          <a:effectLst/>
                        </a:rPr>
                        <a:t>getHeader</a:t>
                      </a:r>
                      <a:r>
                        <a:rPr lang="en-GB" sz="1400" b="1" dirty="0">
                          <a:effectLst/>
                        </a:rPr>
                        <a:t>(String name)</a:t>
                      </a:r>
                      <a:br>
                        <a:rPr lang="en-GB" sz="1400" dirty="0">
                          <a:effectLst/>
                        </a:rPr>
                      </a:br>
                      <a:r>
                        <a:rPr lang="zh-CN" altLang="en-US" sz="1400" dirty="0">
                          <a:effectLst/>
                        </a:rPr>
                        <a:t>以字符串形式返回指定的请求头的值。</a:t>
                      </a:r>
                      <a:endParaRPr lang="zh-CN" altLang="en-US" sz="1400" dirty="0">
                        <a:effectLst/>
                      </a:endParaRPr>
                    </a:p>
                  </a:txBody>
                  <a:tcPr marL="30353" marR="30353" marT="42494" marB="4249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609479">
                <a:tc>
                  <a:txBody>
                    <a:bodyPr/>
                    <a:lstStyle/>
                    <a:p>
                      <a:pPr fontAlgn="t">
                        <a:lnSpc>
                          <a:spcPct val="150000"/>
                        </a:lnSpc>
                      </a:pPr>
                      <a:r>
                        <a:rPr lang="en-GB" sz="1400" b="1" dirty="0">
                          <a:effectLst/>
                        </a:rPr>
                        <a:t>String </a:t>
                      </a:r>
                      <a:r>
                        <a:rPr lang="en-GB" sz="1400" b="1" dirty="0" err="1">
                          <a:effectLst/>
                        </a:rPr>
                        <a:t>getMethod</a:t>
                      </a:r>
                      <a:r>
                        <a:rPr lang="en-GB" sz="1400" b="1" dirty="0">
                          <a:effectLst/>
                        </a:rPr>
                        <a:t>()</a:t>
                      </a:r>
                      <a:br>
                        <a:rPr lang="en-GB" sz="1400" dirty="0">
                          <a:effectLst/>
                        </a:rPr>
                      </a:br>
                      <a:r>
                        <a:rPr lang="zh-CN" altLang="en-US" sz="1400" dirty="0">
                          <a:effectLst/>
                        </a:rPr>
                        <a:t>返回请求的 </a:t>
                      </a:r>
                      <a:r>
                        <a:rPr lang="en-GB" sz="1400" dirty="0">
                          <a:effectLst/>
                        </a:rPr>
                        <a:t>HTTP </a:t>
                      </a:r>
                      <a:r>
                        <a:rPr lang="zh-CN" altLang="en-US" sz="1400" dirty="0">
                          <a:effectLst/>
                        </a:rPr>
                        <a:t>方法的名称，例如，</a:t>
                      </a:r>
                      <a:r>
                        <a:rPr lang="en-GB" sz="1400" dirty="0">
                          <a:effectLst/>
                        </a:rPr>
                        <a:t>GET、POST </a:t>
                      </a:r>
                      <a:r>
                        <a:rPr lang="zh-CN" altLang="en-US" sz="1400" dirty="0">
                          <a:effectLst/>
                        </a:rPr>
                        <a:t>或 </a:t>
                      </a:r>
                      <a:r>
                        <a:rPr lang="en-GB" sz="1400" dirty="0">
                          <a:effectLst/>
                        </a:rPr>
                        <a:t>PUT。</a:t>
                      </a:r>
                      <a:endParaRPr lang="en-GB" sz="1400" dirty="0">
                        <a:effectLst/>
                      </a:endParaRPr>
                    </a:p>
                  </a:txBody>
                  <a:tcPr marL="30353" marR="30353" marT="42494" marB="4249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09479">
                <a:tc>
                  <a:txBody>
                    <a:bodyPr/>
                    <a:lstStyle/>
                    <a:p>
                      <a:pPr fontAlgn="t">
                        <a:lnSpc>
                          <a:spcPct val="150000"/>
                        </a:lnSpc>
                      </a:pPr>
                      <a:r>
                        <a:rPr lang="en-GB" sz="1400" b="1">
                          <a:effectLst/>
                        </a:rPr>
                        <a:t>String </a:t>
                      </a:r>
                      <a:r>
                        <a:rPr lang="en-GB" sz="1400" b="1">
                          <a:solidFill>
                            <a:srgbClr val="FF0000"/>
                          </a:solidFill>
                          <a:effectLst/>
                        </a:rPr>
                        <a:t>getParameter</a:t>
                      </a:r>
                      <a:r>
                        <a:rPr lang="en-GB" sz="1400" b="1">
                          <a:effectLst/>
                        </a:rPr>
                        <a:t>(String name)</a:t>
                      </a:r>
                      <a:br>
                        <a:rPr lang="en-GB" sz="1400">
                          <a:effectLst/>
                        </a:rPr>
                      </a:br>
                      <a:r>
                        <a:rPr lang="zh-CN" altLang="en-US" sz="1400">
                          <a:effectLst/>
                        </a:rPr>
                        <a:t>以字符串形式返回请求参数的值，或者如果参数不存在则返回 </a:t>
                      </a:r>
                      <a:r>
                        <a:rPr lang="en-GB" sz="1400">
                          <a:effectLst/>
                        </a:rPr>
                        <a:t>null。</a:t>
                      </a:r>
                      <a:endParaRPr lang="en-GB" sz="1400">
                        <a:effectLst/>
                      </a:endParaRPr>
                    </a:p>
                  </a:txBody>
                  <a:tcPr marL="30353" marR="30353" marT="42494" marB="4249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609479">
                <a:tc>
                  <a:txBody>
                    <a:bodyPr/>
                    <a:lstStyle/>
                    <a:p>
                      <a:pPr fontAlgn="t">
                        <a:lnSpc>
                          <a:spcPct val="150000"/>
                        </a:lnSpc>
                      </a:pPr>
                      <a:r>
                        <a:rPr lang="en-US" altLang="zh-CN" sz="1400" b="1">
                          <a:effectLst/>
                        </a:rPr>
                        <a:t>String getPathInfo()</a:t>
                      </a:r>
                      <a:br>
                        <a:rPr lang="zh-CN" altLang="en-US" sz="1400">
                          <a:effectLst/>
                        </a:rPr>
                      </a:br>
                      <a:r>
                        <a:rPr lang="zh-CN" altLang="en-US" sz="1400">
                          <a:effectLst/>
                        </a:rPr>
                        <a:t>当请求发出时，返回与客户端发送的 </a:t>
                      </a:r>
                      <a:r>
                        <a:rPr lang="en-US" altLang="zh-CN" sz="1400">
                          <a:effectLst/>
                        </a:rPr>
                        <a:t>URL </a:t>
                      </a:r>
                      <a:r>
                        <a:rPr lang="zh-CN" altLang="en-US" sz="1400">
                          <a:effectLst/>
                        </a:rPr>
                        <a:t>相关的任何额外的路径信息。</a:t>
                      </a:r>
                      <a:endParaRPr lang="zh-CN" altLang="en-US" sz="1400">
                        <a:effectLst/>
                      </a:endParaRPr>
                    </a:p>
                  </a:txBody>
                  <a:tcPr marL="30353" marR="30353" marT="42494" marB="4249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09479">
                <a:tc>
                  <a:txBody>
                    <a:bodyPr/>
                    <a:lstStyle/>
                    <a:p>
                      <a:pPr fontAlgn="t">
                        <a:lnSpc>
                          <a:spcPct val="150000"/>
                        </a:lnSpc>
                      </a:pPr>
                      <a:r>
                        <a:rPr lang="en-GB" sz="1400" b="1" dirty="0">
                          <a:effectLst/>
                        </a:rPr>
                        <a:t>String </a:t>
                      </a:r>
                      <a:r>
                        <a:rPr lang="en-GB" sz="1400" b="1" dirty="0" err="1">
                          <a:solidFill>
                            <a:srgbClr val="FF0000"/>
                          </a:solidFill>
                          <a:effectLst/>
                        </a:rPr>
                        <a:t>getQueryString</a:t>
                      </a:r>
                      <a:r>
                        <a:rPr lang="en-GB" sz="1400" b="1" dirty="0">
                          <a:effectLst/>
                        </a:rPr>
                        <a:t>()</a:t>
                      </a:r>
                      <a:br>
                        <a:rPr lang="en-GB" sz="1400" dirty="0">
                          <a:effectLst/>
                        </a:rPr>
                      </a:br>
                      <a:r>
                        <a:rPr lang="zh-CN" altLang="en-US" sz="1400" dirty="0">
                          <a:effectLst/>
                        </a:rPr>
                        <a:t>返回包含在路径后的请求 </a:t>
                      </a:r>
                      <a:r>
                        <a:rPr lang="en-GB" sz="1400" dirty="0">
                          <a:effectLst/>
                        </a:rPr>
                        <a:t>URL </a:t>
                      </a:r>
                      <a:r>
                        <a:rPr lang="zh-CN" altLang="en-US" sz="1400" dirty="0">
                          <a:effectLst/>
                        </a:rPr>
                        <a:t>中的查询字符串。</a:t>
                      </a:r>
                      <a:endParaRPr lang="zh-CN" altLang="en-US" sz="1400" dirty="0">
                        <a:effectLst/>
                      </a:endParaRPr>
                    </a:p>
                  </a:txBody>
                  <a:tcPr marL="30353" marR="30353" marT="42494" marB="4249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bl>
          </a:graphicData>
        </a:graphic>
      </p:graphicFrame>
      <p:graphicFrame>
        <p:nvGraphicFramePr>
          <p:cNvPr id="6" name="表格 5"/>
          <p:cNvGraphicFramePr>
            <a:graphicFrameLocks noGrp="1"/>
          </p:cNvGraphicFramePr>
          <p:nvPr/>
        </p:nvGraphicFramePr>
        <p:xfrm>
          <a:off x="5752071" y="1707904"/>
          <a:ext cx="6323670" cy="5011212"/>
        </p:xfrm>
        <a:graphic>
          <a:graphicData uri="http://schemas.openxmlformats.org/drawingml/2006/table">
            <a:tbl>
              <a:tblPr/>
              <a:tblGrid>
                <a:gridCol w="6323670"/>
              </a:tblGrid>
              <a:tr h="645221">
                <a:tc>
                  <a:txBody>
                    <a:bodyPr/>
                    <a:lstStyle/>
                    <a:p>
                      <a:pPr fontAlgn="t">
                        <a:lnSpc>
                          <a:spcPct val="150000"/>
                        </a:lnSpc>
                      </a:pPr>
                      <a:r>
                        <a:rPr lang="en-GB" sz="1400" b="1" dirty="0">
                          <a:effectLst/>
                        </a:rPr>
                        <a:t>Cookie[] </a:t>
                      </a:r>
                      <a:r>
                        <a:rPr lang="en-GB" sz="1400" b="1" dirty="0" err="1">
                          <a:solidFill>
                            <a:srgbClr val="FF0000"/>
                          </a:solidFill>
                          <a:effectLst/>
                        </a:rPr>
                        <a:t>getCookies</a:t>
                      </a:r>
                      <a:r>
                        <a:rPr lang="en-GB" sz="1400" b="1" dirty="0">
                          <a:effectLst/>
                        </a:rPr>
                        <a:t>()</a:t>
                      </a:r>
                      <a:br>
                        <a:rPr lang="en-GB" sz="1400" dirty="0">
                          <a:effectLst/>
                        </a:rPr>
                      </a:br>
                      <a:r>
                        <a:rPr lang="zh-CN" altLang="en-US" sz="1400" dirty="0">
                          <a:effectLst/>
                        </a:rPr>
                        <a:t>返回一个数组，包含客户端发送该请求的所有的 </a:t>
                      </a:r>
                      <a:r>
                        <a:rPr lang="en-GB" sz="1400" dirty="0">
                          <a:effectLst/>
                        </a:rPr>
                        <a:t>Cookie </a:t>
                      </a:r>
                      <a:r>
                        <a:rPr lang="zh-CN" altLang="en-US" sz="1400" dirty="0">
                          <a:effectLst/>
                        </a:rPr>
                        <a:t>对象。</a:t>
                      </a:r>
                      <a:endParaRPr lang="zh-CN" altLang="en-US" sz="1400" dirty="0">
                        <a:effectLst/>
                      </a:endParaRPr>
                    </a:p>
                  </a:txBody>
                  <a:tcPr marL="31586" marR="31586" marT="44221" marB="44221">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45221">
                <a:tc>
                  <a:txBody>
                    <a:bodyPr/>
                    <a:lstStyle/>
                    <a:p>
                      <a:pPr fontAlgn="t">
                        <a:lnSpc>
                          <a:spcPct val="150000"/>
                        </a:lnSpc>
                      </a:pPr>
                      <a:r>
                        <a:rPr lang="en-GB" sz="1400" b="1" dirty="0">
                          <a:effectLst/>
                        </a:rPr>
                        <a:t>Enumeration </a:t>
                      </a:r>
                      <a:r>
                        <a:rPr lang="en-GB" sz="1400" b="1" dirty="0" err="1">
                          <a:solidFill>
                            <a:srgbClr val="FF0000"/>
                          </a:solidFill>
                          <a:effectLst/>
                        </a:rPr>
                        <a:t>getAttributeNames</a:t>
                      </a:r>
                      <a:r>
                        <a:rPr lang="en-GB" sz="1400" b="1" dirty="0">
                          <a:effectLst/>
                        </a:rPr>
                        <a:t>()</a:t>
                      </a:r>
                      <a:br>
                        <a:rPr lang="en-GB" sz="1400" dirty="0">
                          <a:effectLst/>
                        </a:rPr>
                      </a:br>
                      <a:r>
                        <a:rPr lang="zh-CN" altLang="en-US" sz="1400" dirty="0">
                          <a:effectLst/>
                        </a:rPr>
                        <a:t>返回一个枚举，包含提供给该请求可用的属性名称。</a:t>
                      </a:r>
                      <a:endParaRPr lang="zh-CN" altLang="en-US" sz="1400" dirty="0">
                        <a:effectLst/>
                      </a:endParaRPr>
                    </a:p>
                  </a:txBody>
                  <a:tcPr marL="31586" marR="31586" marT="44221" marB="44221">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645221">
                <a:tc>
                  <a:txBody>
                    <a:bodyPr/>
                    <a:lstStyle/>
                    <a:p>
                      <a:pPr fontAlgn="t">
                        <a:lnSpc>
                          <a:spcPct val="150000"/>
                        </a:lnSpc>
                      </a:pPr>
                      <a:r>
                        <a:rPr lang="en-GB" sz="1400" b="1" dirty="0">
                          <a:effectLst/>
                        </a:rPr>
                        <a:t>Enumeration </a:t>
                      </a:r>
                      <a:r>
                        <a:rPr lang="en-GB" sz="1400" b="1" dirty="0" err="1">
                          <a:solidFill>
                            <a:srgbClr val="FF0000"/>
                          </a:solidFill>
                          <a:effectLst/>
                        </a:rPr>
                        <a:t>getHeaderNames</a:t>
                      </a:r>
                      <a:r>
                        <a:rPr lang="en-GB" sz="1400" b="1" dirty="0">
                          <a:effectLst/>
                        </a:rPr>
                        <a:t>()</a:t>
                      </a:r>
                      <a:br>
                        <a:rPr lang="en-GB" sz="1400" dirty="0">
                          <a:effectLst/>
                        </a:rPr>
                      </a:br>
                      <a:r>
                        <a:rPr lang="zh-CN" altLang="en-US" sz="1400" dirty="0">
                          <a:effectLst/>
                        </a:rPr>
                        <a:t>返回一个枚举，包含在该请求中包含的所有的头名。</a:t>
                      </a:r>
                      <a:endParaRPr lang="zh-CN" altLang="en-US" sz="1400" dirty="0">
                        <a:effectLst/>
                      </a:endParaRPr>
                    </a:p>
                  </a:txBody>
                  <a:tcPr marL="31586" marR="31586" marT="44221" marB="44221">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45221">
                <a:tc>
                  <a:txBody>
                    <a:bodyPr/>
                    <a:lstStyle/>
                    <a:p>
                      <a:pPr fontAlgn="t">
                        <a:lnSpc>
                          <a:spcPct val="150000"/>
                        </a:lnSpc>
                      </a:pPr>
                      <a:r>
                        <a:rPr lang="en-GB" sz="1400" b="1">
                          <a:effectLst/>
                        </a:rPr>
                        <a:t>Enumeration </a:t>
                      </a:r>
                      <a:r>
                        <a:rPr lang="en-GB" sz="1400" b="1">
                          <a:solidFill>
                            <a:srgbClr val="FF0000"/>
                          </a:solidFill>
                          <a:effectLst/>
                        </a:rPr>
                        <a:t>getParameterNames</a:t>
                      </a:r>
                      <a:r>
                        <a:rPr lang="en-GB" sz="1400" b="1">
                          <a:effectLst/>
                        </a:rPr>
                        <a:t>()</a:t>
                      </a:r>
                      <a:br>
                        <a:rPr lang="en-GB" sz="1400">
                          <a:effectLst/>
                        </a:rPr>
                      </a:br>
                      <a:r>
                        <a:rPr lang="zh-CN" altLang="en-US" sz="1400">
                          <a:effectLst/>
                        </a:rPr>
                        <a:t>返回一个 </a:t>
                      </a:r>
                      <a:r>
                        <a:rPr lang="en-GB" sz="1400">
                          <a:effectLst/>
                        </a:rPr>
                        <a:t>String </a:t>
                      </a:r>
                      <a:r>
                        <a:rPr lang="zh-CN" altLang="en-US" sz="1400">
                          <a:effectLst/>
                        </a:rPr>
                        <a:t>对象的枚举，包含在该请求中包含的参数的名称。</a:t>
                      </a:r>
                      <a:endParaRPr lang="zh-CN" altLang="en-US" sz="1400">
                        <a:effectLst/>
                      </a:endParaRPr>
                    </a:p>
                  </a:txBody>
                  <a:tcPr marL="31586" marR="31586" marT="44221" marB="44221">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830305">
                <a:tc>
                  <a:txBody>
                    <a:bodyPr/>
                    <a:lstStyle/>
                    <a:p>
                      <a:pPr fontAlgn="t">
                        <a:lnSpc>
                          <a:spcPct val="150000"/>
                        </a:lnSpc>
                      </a:pPr>
                      <a:r>
                        <a:rPr lang="en-GB" sz="1400" b="1">
                          <a:effectLst/>
                        </a:rPr>
                        <a:t>HttpSession </a:t>
                      </a:r>
                      <a:r>
                        <a:rPr lang="en-GB" sz="1400" b="1">
                          <a:solidFill>
                            <a:srgbClr val="FF0000"/>
                          </a:solidFill>
                          <a:effectLst/>
                        </a:rPr>
                        <a:t>getSession</a:t>
                      </a:r>
                      <a:r>
                        <a:rPr lang="en-GB" sz="1400" b="1">
                          <a:effectLst/>
                        </a:rPr>
                        <a:t>()</a:t>
                      </a:r>
                      <a:br>
                        <a:rPr lang="en-GB" sz="1400">
                          <a:effectLst/>
                        </a:rPr>
                      </a:br>
                      <a:r>
                        <a:rPr lang="zh-CN" altLang="en-US" sz="1400">
                          <a:effectLst/>
                        </a:rPr>
                        <a:t>返回与该请求关联的当前 </a:t>
                      </a:r>
                      <a:r>
                        <a:rPr lang="en-GB" sz="1400">
                          <a:effectLst/>
                        </a:rPr>
                        <a:t>session </a:t>
                      </a:r>
                      <a:r>
                        <a:rPr lang="zh-CN" altLang="en-US" sz="1400">
                          <a:effectLst/>
                        </a:rPr>
                        <a:t>会话，或者如果请求没有 </a:t>
                      </a:r>
                      <a:r>
                        <a:rPr lang="en-GB" sz="1400">
                          <a:effectLst/>
                        </a:rPr>
                        <a:t>session </a:t>
                      </a:r>
                      <a:r>
                        <a:rPr lang="zh-CN" altLang="en-US" sz="1400">
                          <a:effectLst/>
                        </a:rPr>
                        <a:t>会话，则创建一个。</a:t>
                      </a:r>
                      <a:endParaRPr lang="zh-CN" altLang="en-US" sz="1400">
                        <a:effectLst/>
                      </a:endParaRPr>
                    </a:p>
                  </a:txBody>
                  <a:tcPr marL="31586" marR="31586" marT="44221" marB="44221">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1015388">
                <a:tc>
                  <a:txBody>
                    <a:bodyPr/>
                    <a:lstStyle/>
                    <a:p>
                      <a:pPr fontAlgn="t">
                        <a:lnSpc>
                          <a:spcPct val="150000"/>
                        </a:lnSpc>
                      </a:pPr>
                      <a:r>
                        <a:rPr lang="en-GB" sz="1400" b="1" dirty="0" err="1">
                          <a:effectLst/>
                        </a:rPr>
                        <a:t>HttpSession</a:t>
                      </a:r>
                      <a:r>
                        <a:rPr lang="en-GB" sz="1400" b="1" dirty="0">
                          <a:effectLst/>
                        </a:rPr>
                        <a:t> </a:t>
                      </a:r>
                      <a:r>
                        <a:rPr lang="en-GB" sz="1400" b="1" dirty="0" err="1">
                          <a:effectLst/>
                        </a:rPr>
                        <a:t>getSession</a:t>
                      </a:r>
                      <a:r>
                        <a:rPr lang="en-GB" sz="1400" b="1" dirty="0">
                          <a:effectLst/>
                        </a:rPr>
                        <a:t>(</a:t>
                      </a:r>
                      <a:r>
                        <a:rPr lang="en-GB" sz="1400" b="1" dirty="0" err="1">
                          <a:effectLst/>
                        </a:rPr>
                        <a:t>boolean</a:t>
                      </a:r>
                      <a:r>
                        <a:rPr lang="en-GB" sz="1400" b="1" dirty="0">
                          <a:effectLst/>
                        </a:rPr>
                        <a:t> create)</a:t>
                      </a:r>
                      <a:br>
                        <a:rPr lang="en-GB" sz="1400" dirty="0">
                          <a:effectLst/>
                        </a:rPr>
                      </a:br>
                      <a:r>
                        <a:rPr lang="zh-CN" altLang="en-US" sz="1400" dirty="0">
                          <a:effectLst/>
                        </a:rPr>
                        <a:t>返回与该请求关联的当前 </a:t>
                      </a:r>
                      <a:r>
                        <a:rPr lang="en-GB" sz="1400" dirty="0" err="1">
                          <a:effectLst/>
                        </a:rPr>
                        <a:t>HttpSession</a:t>
                      </a:r>
                      <a:r>
                        <a:rPr lang="en-GB" sz="1400" dirty="0">
                          <a:effectLst/>
                        </a:rPr>
                        <a:t>，</a:t>
                      </a:r>
                      <a:r>
                        <a:rPr lang="zh-CN" altLang="en-US" sz="1400" dirty="0">
                          <a:effectLst/>
                        </a:rPr>
                        <a:t>或者如果没有当前会话，且创建是真的，则返回一个新的 </a:t>
                      </a:r>
                      <a:r>
                        <a:rPr lang="en-GB" sz="1400" dirty="0">
                          <a:effectLst/>
                        </a:rPr>
                        <a:t>session </a:t>
                      </a:r>
                      <a:r>
                        <a:rPr lang="zh-CN" altLang="en-US" sz="1400" dirty="0">
                          <a:effectLst/>
                        </a:rPr>
                        <a:t>会话。</a:t>
                      </a:r>
                      <a:endParaRPr lang="zh-CN" altLang="en-US" sz="1400" dirty="0">
                        <a:effectLst/>
                      </a:endParaRPr>
                    </a:p>
                  </a:txBody>
                  <a:tcPr marL="31586" marR="31586" marT="44221" marB="44221">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bl>
          </a:graphicData>
        </a:graphic>
      </p:graphicFrame>
      <p:sp>
        <p:nvSpPr>
          <p:cNvPr id="7" name="标题 6"/>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0371" y="1223784"/>
            <a:ext cx="6742177" cy="369332"/>
          </a:xfrm>
          <a:prstGeom prst="rect">
            <a:avLst/>
          </a:prstGeom>
          <a:noFill/>
        </p:spPr>
        <p:txBody>
          <a:bodyPr wrap="square" rtlCol="0">
            <a:spAutoFit/>
          </a:bodyPr>
          <a:lstStyle/>
          <a:p>
            <a:r>
              <a:rPr kumimoji="1" lang="en-US" altLang="zh-CN" dirty="0" err="1"/>
              <a:t>HttpServletResponse</a:t>
            </a:r>
            <a:r>
              <a:rPr kumimoji="1" lang="zh-CN" altLang="en-US" dirty="0"/>
              <a:t>的常用</a:t>
            </a:r>
            <a:r>
              <a:rPr kumimoji="1" lang="en-US" altLang="zh-CN" dirty="0">
                <a:hlinkClick r:id="rId1"/>
              </a:rPr>
              <a:t>method</a:t>
            </a:r>
            <a:endParaRPr kumimoji="1" lang="zh-CN" altLang="en-US" dirty="0"/>
          </a:p>
        </p:txBody>
      </p:sp>
      <p:graphicFrame>
        <p:nvGraphicFramePr>
          <p:cNvPr id="8" name="表格 7"/>
          <p:cNvGraphicFramePr>
            <a:graphicFrameLocks noGrp="1"/>
          </p:cNvGraphicFramePr>
          <p:nvPr/>
        </p:nvGraphicFramePr>
        <p:xfrm>
          <a:off x="250371" y="1544798"/>
          <a:ext cx="5308600" cy="5367020"/>
        </p:xfrm>
        <a:graphic>
          <a:graphicData uri="http://schemas.openxmlformats.org/drawingml/2006/table">
            <a:tbl>
              <a:tblPr/>
              <a:tblGrid>
                <a:gridCol w="5308765"/>
              </a:tblGrid>
              <a:tr h="448949">
                <a:tc>
                  <a:txBody>
                    <a:bodyPr/>
                    <a:lstStyle/>
                    <a:p>
                      <a:pPr fontAlgn="t">
                        <a:lnSpc>
                          <a:spcPct val="150000"/>
                        </a:lnSpc>
                      </a:pPr>
                      <a:r>
                        <a:rPr lang="en-GB" sz="1400" b="1">
                          <a:effectLst/>
                        </a:rPr>
                        <a:t>void </a:t>
                      </a:r>
                      <a:r>
                        <a:rPr lang="en-GB" sz="1400" b="1">
                          <a:solidFill>
                            <a:srgbClr val="FF0000"/>
                          </a:solidFill>
                          <a:effectLst/>
                        </a:rPr>
                        <a:t>addCookie</a:t>
                      </a:r>
                      <a:r>
                        <a:rPr lang="en-GB" sz="1400" b="1">
                          <a:effectLst/>
                        </a:rPr>
                        <a:t>(Cookie cookie)</a:t>
                      </a:r>
                      <a:br>
                        <a:rPr lang="en-GB" sz="1400">
                          <a:effectLst/>
                        </a:rPr>
                      </a:br>
                      <a:r>
                        <a:rPr lang="zh-CN" altLang="en-US" sz="1400">
                          <a:effectLst/>
                        </a:rPr>
                        <a:t>把指定的 </a:t>
                      </a:r>
                      <a:r>
                        <a:rPr lang="en-GB" sz="1400">
                          <a:effectLst/>
                        </a:rPr>
                        <a:t>cookie </a:t>
                      </a:r>
                      <a:r>
                        <a:rPr lang="zh-CN" altLang="en-US" sz="1400">
                          <a:effectLst/>
                        </a:rPr>
                        <a:t>添加到响应。</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355430">
                <a:tc>
                  <a:txBody>
                    <a:bodyPr/>
                    <a:lstStyle/>
                    <a:p>
                      <a:pPr fontAlgn="t">
                        <a:lnSpc>
                          <a:spcPct val="150000"/>
                        </a:lnSpc>
                      </a:pPr>
                      <a:r>
                        <a:rPr lang="en-GB" sz="1400" b="1">
                          <a:effectLst/>
                        </a:rPr>
                        <a:t>void addDateHeader(String name, long date)</a:t>
                      </a:r>
                      <a:br>
                        <a:rPr lang="en-GB" sz="1400">
                          <a:effectLst/>
                        </a:rPr>
                      </a:br>
                      <a:r>
                        <a:rPr lang="zh-CN" altLang="en-US" sz="1400">
                          <a:effectLst/>
                        </a:rPr>
                        <a:t>添加一个带有给定的名称和日期值的响应报头。</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681990">
                <a:tc>
                  <a:txBody>
                    <a:bodyPr/>
                    <a:lstStyle/>
                    <a:p>
                      <a:pPr fontAlgn="t">
                        <a:lnSpc>
                          <a:spcPct val="150000"/>
                        </a:lnSpc>
                      </a:pPr>
                      <a:r>
                        <a:rPr lang="en-GB" sz="1400" b="1">
                          <a:effectLst/>
                        </a:rPr>
                        <a:t>void </a:t>
                      </a:r>
                      <a:r>
                        <a:rPr lang="en-GB" sz="1400" b="1">
                          <a:solidFill>
                            <a:srgbClr val="FF0000"/>
                          </a:solidFill>
                          <a:effectLst/>
                        </a:rPr>
                        <a:t>addHeader</a:t>
                      </a:r>
                      <a:r>
                        <a:rPr lang="en-GB" sz="1400" b="1">
                          <a:effectLst/>
                        </a:rPr>
                        <a:t>(String name, String value)</a:t>
                      </a:r>
                      <a:br>
                        <a:rPr lang="en-GB" sz="1400">
                          <a:effectLst/>
                        </a:rPr>
                      </a:br>
                      <a:r>
                        <a:rPr lang="zh-CN" altLang="en-US" sz="1400">
                          <a:effectLst/>
                        </a:rPr>
                        <a:t>添加一个带有给定的名称和值的响应报头。</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69290">
                <a:tc>
                  <a:txBody>
                    <a:bodyPr/>
                    <a:lstStyle/>
                    <a:p>
                      <a:pPr fontAlgn="t">
                        <a:lnSpc>
                          <a:spcPct val="150000"/>
                        </a:lnSpc>
                      </a:pPr>
                      <a:r>
                        <a:rPr lang="en-US" altLang="zh-CN" sz="1400" b="1" dirty="0">
                          <a:effectLst/>
                        </a:rPr>
                        <a:t>void </a:t>
                      </a:r>
                      <a:r>
                        <a:rPr lang="en-US" altLang="zh-CN" sz="1400" b="1" dirty="0" err="1">
                          <a:effectLst/>
                        </a:rPr>
                        <a:t>flushBuffer</a:t>
                      </a:r>
                      <a:r>
                        <a:rPr lang="en-US" altLang="zh-CN" sz="1400" b="1" dirty="0">
                          <a:effectLst/>
                        </a:rPr>
                        <a:t>()</a:t>
                      </a:r>
                      <a:br>
                        <a:rPr lang="zh-CN" altLang="en-US" sz="1400" dirty="0">
                          <a:effectLst/>
                        </a:rPr>
                      </a:br>
                      <a:r>
                        <a:rPr lang="zh-CN" altLang="en-US" sz="1400" dirty="0">
                          <a:effectLst/>
                        </a:rPr>
                        <a:t>强制任何在缓冲区中的内容被写入到客户端。</a:t>
                      </a:r>
                      <a:endParaRPr lang="zh-CN" altLang="en-US" sz="1400" dirty="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42049">
                <a:tc>
                  <a:txBody>
                    <a:bodyPr/>
                    <a:lstStyle/>
                    <a:p>
                      <a:pPr fontAlgn="t">
                        <a:lnSpc>
                          <a:spcPct val="150000"/>
                        </a:lnSpc>
                      </a:pPr>
                      <a:r>
                        <a:rPr lang="en-US" altLang="zh-CN" sz="1400" b="1" dirty="0">
                          <a:effectLst/>
                        </a:rPr>
                        <a:t>void reset()</a:t>
                      </a:r>
                      <a:br>
                        <a:rPr lang="zh-CN" altLang="en-US" sz="1400" dirty="0">
                          <a:effectLst/>
                        </a:rPr>
                      </a:br>
                      <a:r>
                        <a:rPr lang="zh-CN" altLang="en-US" sz="1400" dirty="0">
                          <a:effectLst/>
                        </a:rPr>
                        <a:t>清除缓冲区中存在的任何数据，包括状态码和头。</a:t>
                      </a:r>
                      <a:endParaRPr lang="zh-CN" altLang="en-US" sz="1400" dirty="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642049">
                <a:tc>
                  <a:txBody>
                    <a:bodyPr/>
                    <a:lstStyle/>
                    <a:p>
                      <a:pPr fontAlgn="t">
                        <a:lnSpc>
                          <a:spcPct val="150000"/>
                        </a:lnSpc>
                      </a:pPr>
                      <a:r>
                        <a:rPr lang="en-US" altLang="zh-CN" sz="1400" b="1">
                          <a:effectLst/>
                        </a:rPr>
                        <a:t>void resetBuffer()</a:t>
                      </a:r>
                      <a:br>
                        <a:rPr lang="zh-CN" altLang="en-US" sz="1400">
                          <a:effectLst/>
                        </a:rPr>
                      </a:br>
                      <a:r>
                        <a:rPr lang="zh-CN" altLang="en-US" sz="1400">
                          <a:effectLst/>
                        </a:rPr>
                        <a:t>清除响应中基础缓冲区的内容，不清除状态码和头。</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42049">
                <a:tc>
                  <a:txBody>
                    <a:bodyPr/>
                    <a:lstStyle/>
                    <a:p>
                      <a:pPr fontAlgn="t">
                        <a:lnSpc>
                          <a:spcPct val="150000"/>
                        </a:lnSpc>
                      </a:pPr>
                      <a:r>
                        <a:rPr lang="en-GB" sz="1400" b="1" dirty="0">
                          <a:effectLst/>
                        </a:rPr>
                        <a:t>void </a:t>
                      </a:r>
                      <a:r>
                        <a:rPr lang="en-GB" sz="1400" b="1" dirty="0" err="1">
                          <a:effectLst/>
                        </a:rPr>
                        <a:t>sendError</a:t>
                      </a:r>
                      <a:r>
                        <a:rPr lang="en-GB" sz="1400" b="1" dirty="0">
                          <a:effectLst/>
                        </a:rPr>
                        <a:t>(</a:t>
                      </a:r>
                      <a:r>
                        <a:rPr lang="en-GB" sz="1400" b="1" dirty="0" err="1">
                          <a:effectLst/>
                        </a:rPr>
                        <a:t>int</a:t>
                      </a:r>
                      <a:r>
                        <a:rPr lang="en-GB" sz="1400" b="1" dirty="0">
                          <a:effectLst/>
                        </a:rPr>
                        <a:t> </a:t>
                      </a:r>
                      <a:r>
                        <a:rPr lang="en-GB" sz="1400" b="1" dirty="0" err="1">
                          <a:effectLst/>
                        </a:rPr>
                        <a:t>sc</a:t>
                      </a:r>
                      <a:r>
                        <a:rPr lang="en-GB" sz="1400" b="1" dirty="0">
                          <a:effectLst/>
                        </a:rPr>
                        <a:t>, String </a:t>
                      </a:r>
                      <a:r>
                        <a:rPr lang="en-GB" sz="1400" b="1" dirty="0" err="1">
                          <a:effectLst/>
                        </a:rPr>
                        <a:t>msg</a:t>
                      </a:r>
                      <a:r>
                        <a:rPr lang="en-GB" sz="1400" b="1" dirty="0">
                          <a:effectLst/>
                        </a:rPr>
                        <a:t>)</a:t>
                      </a:r>
                      <a:br>
                        <a:rPr lang="en-GB" sz="1400" dirty="0">
                          <a:effectLst/>
                        </a:rPr>
                      </a:br>
                      <a:r>
                        <a:rPr lang="zh-CN" altLang="en-US" sz="1400" dirty="0">
                          <a:effectLst/>
                        </a:rPr>
                        <a:t>使用指定的状态发送错误响应到客户端。</a:t>
                      </a:r>
                      <a:endParaRPr lang="zh-CN" altLang="en-US" sz="1400" dirty="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42049">
                <a:tc>
                  <a:txBody>
                    <a:bodyPr/>
                    <a:lstStyle/>
                    <a:p>
                      <a:pPr fontAlgn="t">
                        <a:lnSpc>
                          <a:spcPct val="150000"/>
                        </a:lnSpc>
                      </a:pPr>
                      <a:r>
                        <a:rPr lang="en-GB" sz="1400" b="1" dirty="0">
                          <a:effectLst/>
                        </a:rPr>
                        <a:t>void </a:t>
                      </a:r>
                      <a:r>
                        <a:rPr lang="en-GB" sz="1400" b="1" dirty="0" err="1">
                          <a:solidFill>
                            <a:srgbClr val="FF0000"/>
                          </a:solidFill>
                          <a:effectLst/>
                        </a:rPr>
                        <a:t>sendRedirect</a:t>
                      </a:r>
                      <a:r>
                        <a:rPr lang="en-GB" sz="1400" b="1" dirty="0">
                          <a:effectLst/>
                        </a:rPr>
                        <a:t>(String location)</a:t>
                      </a:r>
                      <a:br>
                        <a:rPr lang="en-GB" sz="1400" dirty="0">
                          <a:effectLst/>
                        </a:rPr>
                      </a:br>
                      <a:r>
                        <a:rPr lang="zh-CN" altLang="en-US" sz="1400" dirty="0">
                          <a:effectLst/>
                        </a:rPr>
                        <a:t>使用指定的重定向位置 </a:t>
                      </a:r>
                      <a:r>
                        <a:rPr lang="en-GB" sz="1400" dirty="0">
                          <a:effectLst/>
                        </a:rPr>
                        <a:t>URL </a:t>
                      </a:r>
                      <a:r>
                        <a:rPr lang="zh-CN" altLang="en-US" sz="1400" dirty="0">
                          <a:effectLst/>
                        </a:rPr>
                        <a:t>发送临时重定向响应到客户端。</a:t>
                      </a:r>
                      <a:endParaRPr lang="zh-CN" altLang="en-US" sz="1400" dirty="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bl>
          </a:graphicData>
        </a:graphic>
      </p:graphicFrame>
      <p:graphicFrame>
        <p:nvGraphicFramePr>
          <p:cNvPr id="10" name="表格 9"/>
          <p:cNvGraphicFramePr>
            <a:graphicFrameLocks noGrp="1"/>
          </p:cNvGraphicFramePr>
          <p:nvPr/>
        </p:nvGraphicFramePr>
        <p:xfrm>
          <a:off x="5698651" y="1179768"/>
          <a:ext cx="6412992" cy="5678232"/>
        </p:xfrm>
        <a:graphic>
          <a:graphicData uri="http://schemas.openxmlformats.org/drawingml/2006/table">
            <a:tbl>
              <a:tblPr/>
              <a:tblGrid>
                <a:gridCol w="6412992"/>
              </a:tblGrid>
              <a:tr h="288891">
                <a:tc>
                  <a:txBody>
                    <a:bodyPr/>
                    <a:lstStyle/>
                    <a:p>
                      <a:pPr fontAlgn="t">
                        <a:lnSpc>
                          <a:spcPct val="150000"/>
                        </a:lnSpc>
                      </a:pPr>
                      <a:r>
                        <a:rPr lang="en-GB" sz="1400" b="1" dirty="0">
                          <a:effectLst/>
                        </a:rPr>
                        <a:t>void </a:t>
                      </a:r>
                      <a:r>
                        <a:rPr lang="en-GB" sz="1400" b="1" dirty="0" err="1">
                          <a:effectLst/>
                        </a:rPr>
                        <a:t>setCharacterEncoding</a:t>
                      </a:r>
                      <a:r>
                        <a:rPr lang="en-GB" sz="1400" b="1" dirty="0">
                          <a:effectLst/>
                        </a:rPr>
                        <a:t>(String charset)</a:t>
                      </a:r>
                      <a:br>
                        <a:rPr lang="en-GB" sz="1400" dirty="0">
                          <a:effectLst/>
                        </a:rPr>
                      </a:br>
                      <a:r>
                        <a:rPr lang="zh-CN" altLang="en-US" sz="1400" dirty="0">
                          <a:effectLst/>
                        </a:rPr>
                        <a:t>设置被发送到客户端的响应的字符编码（</a:t>
                      </a:r>
                      <a:r>
                        <a:rPr lang="en-GB" sz="1400" dirty="0">
                          <a:effectLst/>
                        </a:rPr>
                        <a:t>MIME </a:t>
                      </a:r>
                      <a:r>
                        <a:rPr lang="zh-CN" altLang="en-US" sz="1400" dirty="0">
                          <a:effectLst/>
                        </a:rPr>
                        <a:t>字符集）例如，</a:t>
                      </a:r>
                      <a:r>
                        <a:rPr lang="en-GB" sz="1400" dirty="0">
                          <a:effectLst/>
                        </a:rPr>
                        <a:t>UTF-8。</a:t>
                      </a:r>
                      <a:endParaRPr lang="en-GB" sz="1400" dirty="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288891">
                <a:tc>
                  <a:txBody>
                    <a:bodyPr/>
                    <a:lstStyle/>
                    <a:p>
                      <a:pPr fontAlgn="t">
                        <a:lnSpc>
                          <a:spcPct val="150000"/>
                        </a:lnSpc>
                      </a:pPr>
                      <a:r>
                        <a:rPr lang="en-GB" sz="1400" b="1">
                          <a:effectLst/>
                        </a:rPr>
                        <a:t>void setContentLength(int len)</a:t>
                      </a:r>
                      <a:br>
                        <a:rPr lang="en-GB" sz="1400">
                          <a:effectLst/>
                        </a:rPr>
                      </a:br>
                      <a:r>
                        <a:rPr lang="zh-CN" altLang="en-US" sz="1400">
                          <a:effectLst/>
                        </a:rPr>
                        <a:t>设置在 </a:t>
                      </a:r>
                      <a:r>
                        <a:rPr lang="en-GB" sz="1400">
                          <a:effectLst/>
                        </a:rPr>
                        <a:t>HTTP Servlet </a:t>
                      </a:r>
                      <a:r>
                        <a:rPr lang="zh-CN" altLang="en-US" sz="1400">
                          <a:effectLst/>
                        </a:rPr>
                        <a:t>响应中的内容主体的长度，该方法设置 </a:t>
                      </a:r>
                      <a:r>
                        <a:rPr lang="en-GB" sz="1400">
                          <a:effectLst/>
                        </a:rPr>
                        <a:t>HTTP Content-Length </a:t>
                      </a:r>
                      <a:r>
                        <a:rPr lang="zh-CN" altLang="en-US" sz="1400">
                          <a:effectLst/>
                        </a:rPr>
                        <a:t>头。</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224494">
                <a:tc>
                  <a:txBody>
                    <a:bodyPr/>
                    <a:lstStyle/>
                    <a:p>
                      <a:pPr fontAlgn="t">
                        <a:lnSpc>
                          <a:spcPct val="150000"/>
                        </a:lnSpc>
                      </a:pPr>
                      <a:r>
                        <a:rPr lang="en-GB" sz="1400" b="1">
                          <a:effectLst/>
                        </a:rPr>
                        <a:t>void setContentType(String type)</a:t>
                      </a:r>
                      <a:br>
                        <a:rPr lang="en-GB" sz="1400">
                          <a:effectLst/>
                        </a:rPr>
                      </a:br>
                      <a:r>
                        <a:rPr lang="zh-CN" altLang="en-US" sz="1400">
                          <a:effectLst/>
                        </a:rPr>
                        <a:t>如果响应还未被提交，设置被发送到客户端的响应的内容类型。</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288891">
                <a:tc>
                  <a:txBody>
                    <a:bodyPr/>
                    <a:lstStyle/>
                    <a:p>
                      <a:pPr fontAlgn="t">
                        <a:lnSpc>
                          <a:spcPct val="150000"/>
                        </a:lnSpc>
                      </a:pPr>
                      <a:r>
                        <a:rPr lang="en-GB" sz="1400" b="1">
                          <a:effectLst/>
                        </a:rPr>
                        <a:t>void setDateHeader(String name, long date)</a:t>
                      </a:r>
                      <a:br>
                        <a:rPr lang="en-GB" sz="1400">
                          <a:effectLst/>
                        </a:rPr>
                      </a:br>
                      <a:r>
                        <a:rPr lang="zh-CN" altLang="en-US" sz="1400">
                          <a:effectLst/>
                        </a:rPr>
                        <a:t>设置一个带有给定的名称和日期值的响应报头。</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288891">
                <a:tc>
                  <a:txBody>
                    <a:bodyPr/>
                    <a:lstStyle/>
                    <a:p>
                      <a:pPr fontAlgn="t">
                        <a:lnSpc>
                          <a:spcPct val="150000"/>
                        </a:lnSpc>
                      </a:pPr>
                      <a:r>
                        <a:rPr lang="en-GB" sz="1400" b="1">
                          <a:effectLst/>
                        </a:rPr>
                        <a:t>void </a:t>
                      </a:r>
                      <a:r>
                        <a:rPr lang="en-GB" sz="1400" b="1">
                          <a:solidFill>
                            <a:srgbClr val="FF0000"/>
                          </a:solidFill>
                          <a:effectLst/>
                        </a:rPr>
                        <a:t>setHeader</a:t>
                      </a:r>
                      <a:r>
                        <a:rPr lang="en-GB" sz="1400" b="1">
                          <a:effectLst/>
                        </a:rPr>
                        <a:t>(String name, String value)</a:t>
                      </a:r>
                      <a:br>
                        <a:rPr lang="en-GB" sz="1400">
                          <a:effectLst/>
                        </a:rPr>
                      </a:br>
                      <a:r>
                        <a:rPr lang="zh-CN" altLang="en-US" sz="1400">
                          <a:effectLst/>
                        </a:rPr>
                        <a:t>设置一个带有给定的名称和值的响应报头。</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288891">
                <a:tc>
                  <a:txBody>
                    <a:bodyPr/>
                    <a:lstStyle/>
                    <a:p>
                      <a:pPr fontAlgn="t">
                        <a:lnSpc>
                          <a:spcPct val="150000"/>
                        </a:lnSpc>
                      </a:pPr>
                      <a:r>
                        <a:rPr lang="en-GB" sz="1400" b="1">
                          <a:effectLst/>
                        </a:rPr>
                        <a:t>void setIntHeader(String name, int value)</a:t>
                      </a:r>
                      <a:br>
                        <a:rPr lang="en-GB" sz="1400">
                          <a:effectLst/>
                        </a:rPr>
                      </a:br>
                      <a:r>
                        <a:rPr lang="zh-CN" altLang="en-US" sz="1400">
                          <a:effectLst/>
                        </a:rPr>
                        <a:t>设置一个带有给定的名称和整数值的响应报头。</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224494">
                <a:tc>
                  <a:txBody>
                    <a:bodyPr/>
                    <a:lstStyle/>
                    <a:p>
                      <a:pPr fontAlgn="t">
                        <a:lnSpc>
                          <a:spcPct val="150000"/>
                        </a:lnSpc>
                      </a:pPr>
                      <a:r>
                        <a:rPr lang="en-GB" sz="1400" b="1" dirty="0">
                          <a:effectLst/>
                        </a:rPr>
                        <a:t>void </a:t>
                      </a:r>
                      <a:r>
                        <a:rPr lang="en-GB" sz="1400" b="1" dirty="0" err="1">
                          <a:effectLst/>
                        </a:rPr>
                        <a:t>setLocale</a:t>
                      </a:r>
                      <a:r>
                        <a:rPr lang="en-GB" sz="1400" b="1" dirty="0">
                          <a:effectLst/>
                        </a:rPr>
                        <a:t>(Locale </a:t>
                      </a:r>
                      <a:r>
                        <a:rPr lang="en-GB" sz="1400" b="1" dirty="0" err="1">
                          <a:effectLst/>
                        </a:rPr>
                        <a:t>loc</a:t>
                      </a:r>
                      <a:r>
                        <a:rPr lang="en-GB" sz="1400" b="1" dirty="0">
                          <a:effectLst/>
                        </a:rPr>
                        <a:t>)</a:t>
                      </a:r>
                      <a:br>
                        <a:rPr lang="en-GB" sz="1400" dirty="0">
                          <a:effectLst/>
                        </a:rPr>
                      </a:br>
                      <a:r>
                        <a:rPr lang="zh-CN" altLang="en-US" sz="1400" dirty="0">
                          <a:effectLst/>
                        </a:rPr>
                        <a:t>如果响应还未被提交，设置响应的区域。</a:t>
                      </a:r>
                      <a:endParaRPr lang="zh-CN" altLang="en-US" sz="1400" dirty="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160097">
                <a:tc>
                  <a:txBody>
                    <a:bodyPr/>
                    <a:lstStyle/>
                    <a:p>
                      <a:pPr fontAlgn="t">
                        <a:lnSpc>
                          <a:spcPct val="150000"/>
                        </a:lnSpc>
                      </a:pPr>
                      <a:r>
                        <a:rPr lang="en-GB" sz="1400" b="1" dirty="0">
                          <a:effectLst/>
                        </a:rPr>
                        <a:t>void </a:t>
                      </a:r>
                      <a:r>
                        <a:rPr lang="en-GB" sz="1400" b="1" dirty="0" err="1">
                          <a:solidFill>
                            <a:srgbClr val="FF0000"/>
                          </a:solidFill>
                          <a:effectLst/>
                        </a:rPr>
                        <a:t>setStatus</a:t>
                      </a:r>
                      <a:r>
                        <a:rPr lang="en-GB" sz="1400" b="1" dirty="0">
                          <a:effectLst/>
                        </a:rPr>
                        <a:t>(</a:t>
                      </a:r>
                      <a:r>
                        <a:rPr lang="en-GB" sz="1400" b="1" dirty="0" err="1">
                          <a:effectLst/>
                        </a:rPr>
                        <a:t>int</a:t>
                      </a:r>
                      <a:r>
                        <a:rPr lang="en-GB" sz="1400" b="1" dirty="0">
                          <a:effectLst/>
                        </a:rPr>
                        <a:t> </a:t>
                      </a:r>
                      <a:r>
                        <a:rPr lang="en-GB" sz="1400" b="1" dirty="0" err="1">
                          <a:effectLst/>
                        </a:rPr>
                        <a:t>sc</a:t>
                      </a:r>
                      <a:r>
                        <a:rPr lang="en-GB" sz="1400" b="1" dirty="0">
                          <a:effectLst/>
                        </a:rPr>
                        <a:t>)</a:t>
                      </a:r>
                      <a:br>
                        <a:rPr lang="en-GB" sz="1400" dirty="0">
                          <a:effectLst/>
                        </a:rPr>
                      </a:br>
                      <a:r>
                        <a:rPr lang="zh-CN" altLang="en-US" sz="1400" dirty="0">
                          <a:effectLst/>
                        </a:rPr>
                        <a:t>为该响应设置状态码。</a:t>
                      </a:r>
                      <a:endParaRPr lang="zh-CN" altLang="en-US" sz="1400" dirty="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bl>
          </a:graphicData>
        </a:graphic>
      </p:graphicFrame>
      <p:sp>
        <p:nvSpPr>
          <p:cNvPr id="4" name="标题 3"/>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0371" y="1223784"/>
            <a:ext cx="6742177" cy="368300"/>
          </a:xfrm>
          <a:prstGeom prst="rect">
            <a:avLst/>
          </a:prstGeom>
          <a:noFill/>
        </p:spPr>
        <p:txBody>
          <a:bodyPr wrap="square" rtlCol="0">
            <a:spAutoFit/>
          </a:bodyPr>
          <a:lstStyle/>
          <a:p>
            <a:r>
              <a:rPr kumimoji="1" lang="en-US" altLang="zh-CN" dirty="0" err="1"/>
              <a:t>HttpSession</a:t>
            </a:r>
            <a:r>
              <a:rPr kumimoji="1" lang="zh-CN" altLang="en-US" dirty="0"/>
              <a:t>的常用</a:t>
            </a:r>
            <a:r>
              <a:rPr kumimoji="1" lang="en-US" altLang="zh-CN" dirty="0">
                <a:hlinkClick r:id="rId1" tooltip="" action="ppaction://hlinkfile"/>
              </a:rPr>
              <a:t>method</a:t>
            </a:r>
            <a:endParaRPr kumimoji="1" lang="zh-CN" altLang="en-US" dirty="0"/>
          </a:p>
        </p:txBody>
      </p:sp>
      <p:graphicFrame>
        <p:nvGraphicFramePr>
          <p:cNvPr id="10" name="表格 9"/>
          <p:cNvGraphicFramePr>
            <a:graphicFrameLocks noGrp="1"/>
          </p:cNvGraphicFramePr>
          <p:nvPr>
            <p:custDataLst>
              <p:tags r:id="rId2"/>
            </p:custDataLst>
          </p:nvPr>
        </p:nvGraphicFramePr>
        <p:xfrm>
          <a:off x="5698490" y="1179830"/>
          <a:ext cx="6412865" cy="5120640"/>
        </p:xfrm>
        <a:graphic>
          <a:graphicData uri="http://schemas.openxmlformats.org/drawingml/2006/table">
            <a:tbl>
              <a:tblPr/>
              <a:tblGrid>
                <a:gridCol w="6412865"/>
              </a:tblGrid>
              <a:tr h="741045">
                <a:tc>
                  <a:txBody>
                    <a:bodyPr/>
                    <a:lstStyle/>
                    <a:p>
                      <a:pPr fontAlgn="t">
                        <a:lnSpc>
                          <a:spcPct val="150000"/>
                        </a:lnSpc>
                      </a:pPr>
                      <a:r>
                        <a:rPr lang="zh-CN" altLang="en-US" sz="1400" b="1">
                          <a:effectLst/>
                          <a:latin typeface="Arial Bold" panose="020B0604020202020204" charset="0"/>
                          <a:cs typeface="Arial Bold" panose="020B0604020202020204" charset="0"/>
                          <a:sym typeface="+mn-ea"/>
                        </a:rPr>
                        <a:t>String </a:t>
                      </a:r>
                      <a:r>
                        <a:rPr lang="zh-CN" altLang="en-US" sz="1400" b="1">
                          <a:solidFill>
                            <a:srgbClr val="FF0000"/>
                          </a:solidFill>
                          <a:effectLst/>
                          <a:latin typeface="Arial Bold" panose="020B0604020202020204" charset="0"/>
                          <a:cs typeface="Arial Bold" panose="020B0604020202020204" charset="0"/>
                          <a:sym typeface="+mn-ea"/>
                        </a:rPr>
                        <a:t>getId</a:t>
                      </a:r>
                      <a:r>
                        <a:rPr lang="zh-CN" altLang="en-US" sz="1400" b="1">
                          <a:effectLst/>
                          <a:latin typeface="Arial Bold" panose="020B0604020202020204" charset="0"/>
                          <a:cs typeface="Arial Bold" panose="020B0604020202020204" charset="0"/>
                          <a:sym typeface="+mn-ea"/>
                        </a:rPr>
                        <a:t>()</a:t>
                      </a:r>
                      <a:endParaRPr lang="zh-CN" altLang="en-US" sz="1400" b="1">
                        <a:effectLst/>
                        <a:latin typeface="Arial Bold" panose="020B0604020202020204" charset="0"/>
                        <a:cs typeface="Arial Bold" panose="020B0604020202020204" charset="0"/>
                      </a:endParaRPr>
                    </a:p>
                    <a:p>
                      <a:pPr fontAlgn="t">
                        <a:lnSpc>
                          <a:spcPct val="150000"/>
                        </a:lnSpc>
                      </a:pPr>
                      <a:r>
                        <a:rPr lang="zh-CN" altLang="en-US" sz="1400">
                          <a:effectLst/>
                          <a:sym typeface="+mn-ea"/>
                        </a:rPr>
                        <a:t>该方法返回一个包含分配给该 session 会话的唯一标识符的字符串。</a:t>
                      </a:r>
                      <a:endParaRPr sz="1400" dirty="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1094740">
                <a:tc>
                  <a:txBody>
                    <a:bodyPr/>
                    <a:lstStyle/>
                    <a:p>
                      <a:pPr fontAlgn="t">
                        <a:lnSpc>
                          <a:spcPct val="150000"/>
                        </a:lnSpc>
                      </a:pPr>
                      <a:r>
                        <a:rPr sz="1400" b="1">
                          <a:effectLst/>
                          <a:latin typeface="Arial Bold" panose="020B0604020202020204" charset="0"/>
                          <a:cs typeface="Arial Bold" panose="020B0604020202020204" charset="0"/>
                          <a:sym typeface="+mn-ea"/>
                        </a:rPr>
                        <a:t> long getCreationTime()</a:t>
                      </a:r>
                      <a:endParaRPr sz="1400" b="1">
                        <a:effectLst/>
                        <a:latin typeface="Arial Bold" panose="020B0604020202020204" charset="0"/>
                        <a:cs typeface="Arial Bold" panose="020B0604020202020204" charset="0"/>
                      </a:endParaRPr>
                    </a:p>
                    <a:p>
                      <a:pPr fontAlgn="t">
                        <a:lnSpc>
                          <a:spcPct val="150000"/>
                        </a:lnSpc>
                      </a:pPr>
                      <a:r>
                        <a:rPr sz="1400">
                          <a:effectLst/>
                          <a:sym typeface="+mn-ea"/>
                        </a:rPr>
                        <a:t>该方法返回该 session 会话被创建的时间，自格林尼治标准时间 1970 年 1 月 1 日午夜算起，以毫秒为单位。</a:t>
                      </a:r>
                      <a:endParaRPr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1094740">
                <a:tc>
                  <a:txBody>
                    <a:bodyPr/>
                    <a:lstStyle/>
                    <a:p>
                      <a:pPr fontAlgn="t">
                        <a:lnSpc>
                          <a:spcPct val="150000"/>
                        </a:lnSpc>
                      </a:pPr>
                      <a:r>
                        <a:rPr lang="en-GB" sz="1400" b="1">
                          <a:effectLst/>
                          <a:sym typeface="+mn-ea"/>
                        </a:rPr>
                        <a:t>int getMaxInactiveInterval()</a:t>
                      </a:r>
                      <a:br>
                        <a:rPr lang="en-GB" sz="1400" dirty="0">
                          <a:effectLst/>
                          <a:sym typeface="+mn-ea"/>
                        </a:rPr>
                      </a:br>
                      <a:r>
                        <a:rPr sz="1400" dirty="0">
                          <a:effectLst/>
                          <a:sym typeface="+mn-ea"/>
                        </a:rPr>
                        <a:t>该方法返回 Servlet 容器在客户端访问时保持 session 会话打开的最大时间间隔，以秒为单位。</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1095375">
                <a:tc>
                  <a:txBody>
                    <a:bodyPr/>
                    <a:lstStyle/>
                    <a:p>
                      <a:pPr fontAlgn="t">
                        <a:lnSpc>
                          <a:spcPct val="150000"/>
                        </a:lnSpc>
                      </a:pPr>
                      <a:r>
                        <a:rPr lang="en-US" altLang="en-GB" sz="1400" b="1">
                          <a:effectLst/>
                        </a:rPr>
                        <a:t>void </a:t>
                      </a:r>
                      <a:r>
                        <a:rPr lang="en-GB" sz="1400" b="1">
                          <a:effectLst/>
                        </a:rPr>
                        <a:t>setMaxInactiveInterval(int interval)</a:t>
                      </a:r>
                      <a:br>
                        <a:rPr lang="en-GB" sz="1400">
                          <a:effectLst/>
                        </a:rPr>
                      </a:br>
                      <a:r>
                        <a:rPr lang="zh-CN" altLang="en-US" sz="1400">
                          <a:effectLst/>
                        </a:rPr>
                        <a:t>在 Servlet 容器指示该 session 会话无效之前，指定客户端请求之间的时间，以秒为单位。</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1094740">
                <a:tc>
                  <a:txBody>
                    <a:bodyPr/>
                    <a:lstStyle/>
                    <a:p>
                      <a:pPr fontAlgn="t">
                        <a:lnSpc>
                          <a:spcPct val="150000"/>
                        </a:lnSpc>
                      </a:pPr>
                      <a:r>
                        <a:rPr lang="zh-CN" altLang="en-US" sz="1400" b="1">
                          <a:effectLst/>
                          <a:latin typeface="Arial Bold" panose="020B0604020202020204" charset="0"/>
                          <a:cs typeface="Arial Bold" panose="020B0604020202020204" charset="0"/>
                          <a:sym typeface="+mn-ea"/>
                        </a:rPr>
                        <a:t>long getLastAccessedTime()</a:t>
                      </a:r>
                      <a:endParaRPr lang="zh-CN" altLang="en-US" sz="1400" b="1">
                        <a:effectLst/>
                        <a:latin typeface="Arial Bold" panose="020B0604020202020204" charset="0"/>
                        <a:cs typeface="Arial Bold" panose="020B0604020202020204" charset="0"/>
                      </a:endParaRPr>
                    </a:p>
                    <a:p>
                      <a:pPr fontAlgn="t">
                        <a:lnSpc>
                          <a:spcPct val="150000"/>
                        </a:lnSpc>
                      </a:pPr>
                      <a:r>
                        <a:rPr lang="zh-CN" altLang="en-US" sz="1400">
                          <a:effectLst/>
                          <a:sym typeface="+mn-ea"/>
                        </a:rPr>
                        <a:t>该方法返回客户端最后一次发送与该 session 会话相关的请求的时间自格林尼治标准时间 1970 年 1 月 1 日午夜算起，以毫秒为单位。</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bl>
          </a:graphicData>
        </a:graphic>
      </p:graphicFrame>
      <p:sp>
        <p:nvSpPr>
          <p:cNvPr id="4" name="标题 3"/>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graphicFrame>
        <p:nvGraphicFramePr>
          <p:cNvPr id="3" name="表格 2"/>
          <p:cNvGraphicFramePr>
            <a:graphicFrameLocks noGrp="1"/>
          </p:cNvGraphicFramePr>
          <p:nvPr/>
        </p:nvGraphicFramePr>
        <p:xfrm>
          <a:off x="484505" y="1674495"/>
          <a:ext cx="5041900" cy="4625975"/>
        </p:xfrm>
        <a:graphic>
          <a:graphicData uri="http://schemas.openxmlformats.org/drawingml/2006/table">
            <a:tbl>
              <a:tblPr/>
              <a:tblGrid>
                <a:gridCol w="5041900"/>
              </a:tblGrid>
              <a:tr h="1258570">
                <a:tc>
                  <a:txBody>
                    <a:bodyPr/>
                    <a:p>
                      <a:pPr fontAlgn="t">
                        <a:lnSpc>
                          <a:spcPct val="150000"/>
                        </a:lnSpc>
                      </a:pPr>
                      <a:r>
                        <a:rPr lang="zh-CN" altLang="en-US" sz="1400" b="1" dirty="0">
                          <a:effectLst/>
                          <a:latin typeface="Arial Bold" panose="020B0604020202020204" charset="0"/>
                          <a:cs typeface="Arial Bold" panose="020B0604020202020204" charset="0"/>
                        </a:rPr>
                        <a:t>Object </a:t>
                      </a:r>
                      <a:r>
                        <a:rPr lang="zh-CN" altLang="en-US" sz="1400" b="1" dirty="0">
                          <a:solidFill>
                            <a:srgbClr val="FF0000"/>
                          </a:solidFill>
                          <a:effectLst/>
                          <a:latin typeface="Arial Bold" panose="020B0604020202020204" charset="0"/>
                          <a:cs typeface="Arial Bold" panose="020B0604020202020204" charset="0"/>
                        </a:rPr>
                        <a:t>getAttribute</a:t>
                      </a:r>
                      <a:r>
                        <a:rPr lang="zh-CN" altLang="en-US" sz="1400" b="1" dirty="0">
                          <a:effectLst/>
                          <a:latin typeface="Arial Bold" panose="020B0604020202020204" charset="0"/>
                          <a:cs typeface="Arial Bold" panose="020B0604020202020204" charset="0"/>
                        </a:rPr>
                        <a:t>(String name)</a:t>
                      </a:r>
                      <a:endParaRPr lang="zh-CN" altLang="en-US" sz="1400" b="1" dirty="0">
                        <a:effectLst/>
                        <a:latin typeface="Arial Bold" panose="020B0604020202020204" charset="0"/>
                        <a:cs typeface="Arial Bold" panose="020B0604020202020204" charset="0"/>
                      </a:endParaRPr>
                    </a:p>
                    <a:p>
                      <a:pPr fontAlgn="t">
                        <a:lnSpc>
                          <a:spcPct val="150000"/>
                        </a:lnSpc>
                      </a:pPr>
                      <a:r>
                        <a:rPr lang="en-GB" sz="1400" dirty="0">
                          <a:effectLst/>
                        </a:rPr>
                        <a:t>该方法返回在该 session 会话中具有指定名称的对象，如果没有指定名称的对象，则返回 null。</a:t>
                      </a:r>
                      <a:endParaRPr lang="en-GB" sz="1400" dirty="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1257935">
                <a:tc>
                  <a:txBody>
                    <a:bodyPr/>
                    <a:p>
                      <a:pPr fontAlgn="t">
                        <a:lnSpc>
                          <a:spcPct val="150000"/>
                        </a:lnSpc>
                      </a:pPr>
                      <a:r>
                        <a:rPr lang="zh-CN" altLang="en-US" sz="1400" b="1">
                          <a:effectLst/>
                          <a:latin typeface="Arial Bold" panose="020B0604020202020204" charset="0"/>
                          <a:cs typeface="Arial Bold" panose="020B0604020202020204" charset="0"/>
                        </a:rPr>
                        <a:t>Enumeration </a:t>
                      </a:r>
                      <a:r>
                        <a:rPr lang="zh-CN" altLang="en-US" sz="1400" b="1">
                          <a:solidFill>
                            <a:srgbClr val="FF0000"/>
                          </a:solidFill>
                          <a:effectLst/>
                          <a:latin typeface="Arial Bold" panose="020B0604020202020204" charset="0"/>
                          <a:cs typeface="Arial Bold" panose="020B0604020202020204" charset="0"/>
                        </a:rPr>
                        <a:t>getAttributeNames</a:t>
                      </a:r>
                      <a:r>
                        <a:rPr lang="zh-CN" altLang="en-US" sz="1400" b="1">
                          <a:effectLst/>
                          <a:latin typeface="Arial Bold" panose="020B0604020202020204" charset="0"/>
                          <a:cs typeface="Arial Bold" panose="020B0604020202020204" charset="0"/>
                        </a:rPr>
                        <a:t>()</a:t>
                      </a:r>
                      <a:endParaRPr lang="zh-CN" altLang="en-US" sz="1400" b="1">
                        <a:effectLst/>
                        <a:latin typeface="Arial Bold" panose="020B0604020202020204" charset="0"/>
                        <a:cs typeface="Arial Bold" panose="020B0604020202020204" charset="0"/>
                      </a:endParaRPr>
                    </a:p>
                    <a:p>
                      <a:pPr fontAlgn="t">
                        <a:lnSpc>
                          <a:spcPct val="150000"/>
                        </a:lnSpc>
                      </a:pPr>
                      <a:r>
                        <a:rPr lang="zh-CN" altLang="en-US" sz="1400">
                          <a:effectLst/>
                        </a:rPr>
                        <a:t>该方法返回 String 对象的枚举，String 对象包含所有绑定到该 session 会话的对象的名称。</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1258570">
                <a:tc>
                  <a:txBody>
                    <a:bodyPr/>
                    <a:p>
                      <a:pPr fontAlgn="t">
                        <a:lnSpc>
                          <a:spcPct val="150000"/>
                        </a:lnSpc>
                      </a:pPr>
                      <a:r>
                        <a:rPr lang="zh-CN" altLang="en-US" sz="1400" b="1">
                          <a:effectLst/>
                          <a:latin typeface="Arial Bold" panose="020B0604020202020204" charset="0"/>
                          <a:cs typeface="Arial Bold" panose="020B0604020202020204" charset="0"/>
                          <a:sym typeface="+mn-ea"/>
                        </a:rPr>
                        <a:t>void </a:t>
                      </a:r>
                      <a:r>
                        <a:rPr lang="zh-CN" altLang="en-US" sz="1400" b="1">
                          <a:solidFill>
                            <a:srgbClr val="FF0000"/>
                          </a:solidFill>
                          <a:effectLst/>
                          <a:latin typeface="Arial Bold" panose="020B0604020202020204" charset="0"/>
                          <a:cs typeface="Arial Bold" panose="020B0604020202020204" charset="0"/>
                          <a:sym typeface="+mn-ea"/>
                        </a:rPr>
                        <a:t>setAttribute</a:t>
                      </a:r>
                      <a:r>
                        <a:rPr lang="zh-CN" altLang="en-US" sz="1400" b="1">
                          <a:effectLst/>
                          <a:latin typeface="Arial Bold" panose="020B0604020202020204" charset="0"/>
                          <a:cs typeface="Arial Bold" panose="020B0604020202020204" charset="0"/>
                          <a:sym typeface="+mn-ea"/>
                        </a:rPr>
                        <a:t>(String name, Object value)</a:t>
                      </a:r>
                      <a:endParaRPr lang="zh-CN" altLang="en-US" sz="1400" b="1">
                        <a:effectLst/>
                        <a:latin typeface="Arial Bold" panose="020B0604020202020204" charset="0"/>
                        <a:cs typeface="Arial Bold" panose="020B0604020202020204" charset="0"/>
                      </a:endParaRPr>
                    </a:p>
                    <a:p>
                      <a:pPr fontAlgn="t">
                        <a:lnSpc>
                          <a:spcPct val="150000"/>
                        </a:lnSpc>
                      </a:pPr>
                      <a:r>
                        <a:rPr lang="zh-CN" altLang="en-US" sz="1400">
                          <a:effectLst/>
                          <a:sym typeface="+mn-ea"/>
                        </a:rPr>
                        <a:t>该方法使用指定的名称绑定一个对象到该 session 会话。</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850900">
                <a:tc>
                  <a:txBody>
                    <a:bodyPr/>
                    <a:p>
                      <a:pPr fontAlgn="t">
                        <a:lnSpc>
                          <a:spcPct val="150000"/>
                        </a:lnSpc>
                      </a:pPr>
                      <a:r>
                        <a:rPr lang="en-GB" sz="1400" b="1">
                          <a:effectLst/>
                          <a:latin typeface="Arial Bold" panose="020B0604020202020204" charset="0"/>
                          <a:cs typeface="Arial Bold" panose="020B0604020202020204" charset="0"/>
                          <a:sym typeface="+mn-ea"/>
                        </a:rPr>
                        <a:t>void </a:t>
                      </a:r>
                      <a:r>
                        <a:rPr lang="en-GB" sz="1400" b="1">
                          <a:solidFill>
                            <a:srgbClr val="FF0000"/>
                          </a:solidFill>
                          <a:effectLst/>
                          <a:latin typeface="Arial Bold" panose="020B0604020202020204" charset="0"/>
                          <a:cs typeface="Arial Bold" panose="020B0604020202020204" charset="0"/>
                          <a:sym typeface="+mn-ea"/>
                        </a:rPr>
                        <a:t>removeAttribute</a:t>
                      </a:r>
                      <a:r>
                        <a:rPr lang="en-GB" sz="1400" b="1">
                          <a:effectLst/>
                          <a:latin typeface="Arial Bold" panose="020B0604020202020204" charset="0"/>
                          <a:cs typeface="Arial Bold" panose="020B0604020202020204" charset="0"/>
                          <a:sym typeface="+mn-ea"/>
                        </a:rPr>
                        <a:t>(String name)</a:t>
                      </a:r>
                      <a:endParaRPr lang="en-GB" sz="1400" b="1">
                        <a:effectLst/>
                        <a:latin typeface="Arial Bold" panose="020B0604020202020204" charset="0"/>
                        <a:cs typeface="Arial Bold" panose="020B0604020202020204" charset="0"/>
                      </a:endParaRPr>
                    </a:p>
                    <a:p>
                      <a:pPr fontAlgn="t">
                        <a:lnSpc>
                          <a:spcPct val="150000"/>
                        </a:lnSpc>
                      </a:pPr>
                      <a:r>
                        <a:rPr sz="1400">
                          <a:effectLst/>
                          <a:sym typeface="+mn-ea"/>
                        </a:rPr>
                        <a:t>该方法将从该 session 会话移除指定名称的对象。</a:t>
                      </a:r>
                      <a:endParaRPr lang="zh-CN" altLang="en-US" sz="1400">
                        <a:effectLst/>
                      </a:endParaRPr>
                    </a:p>
                  </a:txBody>
                  <a:tcPr marL="10605" marR="10605" marT="14847" marB="14847">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69" y="1223784"/>
            <a:ext cx="11444325" cy="1476238"/>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b="1" dirty="0">
                <a:latin typeface="+mn-ea"/>
                <a:ea typeface="+mn-ea"/>
                <a:sym typeface="+mn-ea"/>
              </a:rPr>
              <a:t>会话管理（</a:t>
            </a:r>
            <a:r>
              <a:rPr lang="en-US" altLang="zh-CN" sz="2000" b="1" dirty="0">
                <a:latin typeface="+mn-ea"/>
                <a:ea typeface="+mn-ea"/>
                <a:sym typeface="+mn-ea"/>
              </a:rPr>
              <a:t>Cookies</a:t>
            </a:r>
            <a:r>
              <a:rPr lang="zh-CN" altLang="en-US" sz="2000" b="1" dirty="0">
                <a:latin typeface="+mn-ea"/>
                <a:ea typeface="+mn-ea"/>
                <a:sym typeface="+mn-ea"/>
              </a:rPr>
              <a:t>与</a:t>
            </a:r>
            <a:r>
              <a:rPr lang="en-US" altLang="zh-CN" sz="2000" b="1" dirty="0">
                <a:latin typeface="+mn-ea"/>
                <a:ea typeface="+mn-ea"/>
                <a:sym typeface="+mn-ea"/>
              </a:rPr>
              <a:t>Session</a:t>
            </a:r>
            <a:r>
              <a:rPr lang="zh-CN" altLang="en-US" sz="2000" b="1" dirty="0">
                <a:latin typeface="+mn-ea"/>
                <a:ea typeface="+mn-ea"/>
                <a:sym typeface="+mn-ea"/>
              </a:rPr>
              <a:t>）</a:t>
            </a:r>
            <a:endParaRPr lang="en-US" altLang="zh-CN" sz="2000" b="1" dirty="0">
              <a:latin typeface="+mn-ea"/>
              <a:ea typeface="+mn-ea"/>
              <a:sym typeface="+mn-ea"/>
            </a:endParaRPr>
          </a:p>
          <a:p>
            <a:pPr latinLnBrk="1">
              <a:lnSpc>
                <a:spcPct val="150000"/>
              </a:lnSpc>
            </a:pPr>
            <a:r>
              <a:rPr lang="en-US" altLang="zh-CN" sz="2000" dirty="0"/>
              <a:t>HTTP</a:t>
            </a:r>
            <a:r>
              <a:rPr lang="zh-CN" altLang="en-US" sz="2000" dirty="0"/>
              <a:t>是无状态协议，</a:t>
            </a:r>
            <a:r>
              <a:rPr lang="en-US" altLang="zh-CN" sz="2000" dirty="0"/>
              <a:t>cookies</a:t>
            </a:r>
            <a:r>
              <a:rPr lang="zh-CN" altLang="en-US" sz="2000" dirty="0"/>
              <a:t>和</a:t>
            </a:r>
            <a:r>
              <a:rPr lang="en-US" altLang="zh-CN" sz="2000" dirty="0"/>
              <a:t>Session</a:t>
            </a:r>
            <a:r>
              <a:rPr lang="zh-CN" altLang="en-US" sz="2000" dirty="0"/>
              <a:t>是常用的两种实现会话管理的技术。</a:t>
            </a:r>
            <a:endParaRPr lang="zh-CN" altLang="en-US" sz="2000" dirty="0"/>
          </a:p>
          <a:p>
            <a:pPr marL="109855">
              <a:lnSpc>
                <a:spcPct val="150000"/>
              </a:lnSpc>
              <a:spcBef>
                <a:spcPts val="400"/>
              </a:spcBef>
              <a:buClr>
                <a:schemeClr val="accent1"/>
              </a:buClr>
              <a:buSzPct val="68000"/>
            </a:pPr>
            <a:endParaRPr lang="en-US" altLang="zh-CN" sz="2000" dirty="0">
              <a:latin typeface="+mn-ea"/>
              <a:ea typeface="+mn-ea"/>
              <a:sym typeface="+mn-ea"/>
            </a:endParaRPr>
          </a:p>
        </p:txBody>
      </p:sp>
      <p:pic>
        <p:nvPicPr>
          <p:cNvPr id="8" name="图片 7"/>
          <p:cNvPicPr>
            <a:picLocks noChangeAspect="1"/>
          </p:cNvPicPr>
          <p:nvPr/>
        </p:nvPicPr>
        <p:blipFill>
          <a:blip r:embed="rId1"/>
          <a:stretch>
            <a:fillRect/>
          </a:stretch>
        </p:blipFill>
        <p:spPr>
          <a:xfrm>
            <a:off x="5191750" y="2335443"/>
            <a:ext cx="6139510" cy="3645072"/>
          </a:xfrm>
          <a:prstGeom prst="rect">
            <a:avLst/>
          </a:prstGeom>
        </p:spPr>
      </p:pic>
      <p:sp>
        <p:nvSpPr>
          <p:cNvPr id="9" name="文本框 8"/>
          <p:cNvSpPr txBox="1"/>
          <p:nvPr/>
        </p:nvSpPr>
        <p:spPr>
          <a:xfrm>
            <a:off x="418191" y="2455790"/>
            <a:ext cx="4913947" cy="3600986"/>
          </a:xfrm>
          <a:prstGeom prst="rect">
            <a:avLst/>
          </a:prstGeom>
          <a:noFill/>
        </p:spPr>
        <p:txBody>
          <a:bodyPr wrap="square" rtlCol="0">
            <a:spAutoFit/>
          </a:bodyPr>
          <a:lstStyle/>
          <a:p>
            <a:pPr>
              <a:lnSpc>
                <a:spcPct val="150000"/>
              </a:lnSpc>
            </a:pPr>
            <a:r>
              <a:rPr lang="en-US" altLang="zh-CN" sz="2000" dirty="0"/>
              <a:t>Cookie </a:t>
            </a:r>
            <a:r>
              <a:rPr lang="zh-CN" altLang="en-US" sz="2000" dirty="0"/>
              <a:t>是存储在客户机的文本文件，服务器通过</a:t>
            </a:r>
            <a:r>
              <a:rPr lang="en-US" altLang="zh-CN" sz="2000" dirty="0"/>
              <a:t>Set-Cookie</a:t>
            </a:r>
            <a:r>
              <a:rPr lang="zh-CN" altLang="en-US" sz="2000" dirty="0"/>
              <a:t>报头设置存储在客户机的</a:t>
            </a:r>
            <a:r>
              <a:rPr lang="en-US" altLang="zh-CN" sz="2000" dirty="0"/>
              <a:t>Cookie</a:t>
            </a:r>
            <a:r>
              <a:rPr lang="zh-CN" altLang="en-US" sz="2000" dirty="0"/>
              <a:t>数据。在</a:t>
            </a:r>
            <a:r>
              <a:rPr lang="en-US" altLang="zh-CN" sz="2000" dirty="0"/>
              <a:t>Cookie</a:t>
            </a:r>
            <a:r>
              <a:rPr lang="zh-CN" altLang="en-US" sz="2000" dirty="0"/>
              <a:t>的有效期内，客户机再次访问该服务器时将在消息头携带</a:t>
            </a:r>
            <a:r>
              <a:rPr lang="en-US" altLang="zh-CN" sz="2000" dirty="0"/>
              <a:t>Cookie</a:t>
            </a:r>
            <a:r>
              <a:rPr lang="zh-CN" altLang="en-US" sz="2000" dirty="0"/>
              <a:t>。</a:t>
            </a:r>
            <a:endParaRPr lang="en-US" altLang="zh-CN" sz="2000" dirty="0"/>
          </a:p>
          <a:p>
            <a:pPr>
              <a:lnSpc>
                <a:spcPct val="150000"/>
              </a:lnSpc>
            </a:pPr>
            <a:r>
              <a:rPr lang="en-US" altLang="zh-CN" sz="2000" dirty="0"/>
              <a:t>Cookie</a:t>
            </a:r>
            <a:r>
              <a:rPr lang="zh-CN" altLang="en-US" sz="2000" dirty="0"/>
              <a:t>是一种在客户端维护状态的方案。</a:t>
            </a:r>
            <a:endParaRPr lang="en-US" altLang="zh-CN" sz="2000" dirty="0"/>
          </a:p>
          <a:p>
            <a:pPr>
              <a:lnSpc>
                <a:spcPct val="150000"/>
              </a:lnSpc>
            </a:pPr>
            <a:r>
              <a:rPr lang="en-US" altLang="zh-CN" sz="2000" dirty="0"/>
              <a:t>Cookie</a:t>
            </a:r>
            <a:r>
              <a:rPr lang="zh-CN" altLang="en-US" sz="2000" dirty="0"/>
              <a:t>存储的数据不能太大。</a:t>
            </a:r>
            <a:endParaRPr lang="zh-CN" altLang="en-US" sz="2000" dirty="0"/>
          </a:p>
          <a:p>
            <a:endParaRPr lang="zh-CN" altLang="en-US" dirty="0"/>
          </a:p>
        </p:txBody>
      </p:sp>
      <p:sp>
        <p:nvSpPr>
          <p:cNvPr id="5" name="标题 4"/>
          <p:cNvSpPr>
            <a:spLocks noGrp="1"/>
          </p:cNvSpPr>
          <p:nvPr>
            <p:ph type="title"/>
          </p:nvPr>
        </p:nvSpPr>
        <p:spPr/>
        <p:txBody>
          <a:bodyPr/>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69" y="1223784"/>
            <a:ext cx="11444325" cy="1014573"/>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b="1" dirty="0">
                <a:latin typeface="+mn-ea"/>
                <a:ea typeface="+mn-ea"/>
                <a:sym typeface="+mn-ea"/>
              </a:rPr>
              <a:t>会话管理（</a:t>
            </a:r>
            <a:r>
              <a:rPr lang="en-US" altLang="zh-CN" sz="2000" b="1" dirty="0">
                <a:latin typeface="+mn-ea"/>
                <a:ea typeface="+mn-ea"/>
                <a:sym typeface="+mn-ea"/>
              </a:rPr>
              <a:t>Cookies</a:t>
            </a:r>
            <a:r>
              <a:rPr lang="zh-CN" altLang="en-US" sz="2000" b="1" dirty="0">
                <a:latin typeface="+mn-ea"/>
                <a:ea typeface="+mn-ea"/>
                <a:sym typeface="+mn-ea"/>
              </a:rPr>
              <a:t>与</a:t>
            </a:r>
            <a:r>
              <a:rPr lang="en-US" altLang="zh-CN" sz="2000" b="1" dirty="0">
                <a:latin typeface="+mn-ea"/>
                <a:ea typeface="+mn-ea"/>
                <a:sym typeface="+mn-ea"/>
              </a:rPr>
              <a:t>Session</a:t>
            </a:r>
            <a:r>
              <a:rPr lang="zh-CN" altLang="en-US" sz="2000" b="1" dirty="0">
                <a:latin typeface="+mn-ea"/>
                <a:ea typeface="+mn-ea"/>
                <a:sym typeface="+mn-ea"/>
              </a:rPr>
              <a:t>）</a:t>
            </a:r>
            <a:endParaRPr lang="zh-CN" altLang="en-US" sz="2000" dirty="0"/>
          </a:p>
          <a:p>
            <a:pPr marL="109855">
              <a:lnSpc>
                <a:spcPct val="150000"/>
              </a:lnSpc>
              <a:spcBef>
                <a:spcPts val="400"/>
              </a:spcBef>
              <a:buClr>
                <a:schemeClr val="accent1"/>
              </a:buClr>
              <a:buSzPct val="68000"/>
            </a:pPr>
            <a:endParaRPr lang="en-US" altLang="zh-CN" sz="2000" dirty="0">
              <a:latin typeface="+mn-ea"/>
              <a:ea typeface="+mn-ea"/>
              <a:sym typeface="+mn-ea"/>
            </a:endParaRPr>
          </a:p>
        </p:txBody>
      </p:sp>
      <p:pic>
        <p:nvPicPr>
          <p:cNvPr id="6" name="图片 5"/>
          <p:cNvPicPr>
            <a:picLocks noChangeAspect="1"/>
          </p:cNvPicPr>
          <p:nvPr/>
        </p:nvPicPr>
        <p:blipFill>
          <a:blip r:embed="rId1"/>
          <a:stretch>
            <a:fillRect/>
          </a:stretch>
        </p:blipFill>
        <p:spPr>
          <a:xfrm>
            <a:off x="306243" y="1953722"/>
            <a:ext cx="11579513" cy="898411"/>
          </a:xfrm>
          <a:prstGeom prst="rect">
            <a:avLst/>
          </a:prstGeom>
        </p:spPr>
      </p:pic>
      <p:sp>
        <p:nvSpPr>
          <p:cNvPr id="7" name="文本框 6"/>
          <p:cNvSpPr txBox="1"/>
          <p:nvPr/>
        </p:nvSpPr>
        <p:spPr>
          <a:xfrm>
            <a:off x="825895" y="3233559"/>
            <a:ext cx="11059861" cy="2400657"/>
          </a:xfrm>
          <a:prstGeom prst="rect">
            <a:avLst/>
          </a:prstGeom>
          <a:noFill/>
        </p:spPr>
        <p:txBody>
          <a:bodyPr wrap="square" rtlCol="0">
            <a:spAutoFit/>
          </a:bodyPr>
          <a:lstStyle/>
          <a:p>
            <a:pPr>
              <a:lnSpc>
                <a:spcPct val="150000"/>
              </a:lnSpc>
            </a:pPr>
            <a:r>
              <a:rPr lang="zh-CN" altLang="en-US" sz="2000" dirty="0"/>
              <a:t>常用属性：</a:t>
            </a:r>
            <a:r>
              <a:rPr lang="en-US" altLang="zh-CN" sz="2000" dirty="0"/>
              <a:t>Name</a:t>
            </a:r>
            <a:r>
              <a:rPr lang="zh-CN" altLang="en-US" sz="2000" dirty="0"/>
              <a:t>，</a:t>
            </a:r>
            <a:r>
              <a:rPr lang="en-US" altLang="zh-CN" sz="2000" dirty="0"/>
              <a:t>Value</a:t>
            </a:r>
            <a:r>
              <a:rPr lang="zh-CN" altLang="en-US" sz="2000" dirty="0"/>
              <a:t>，</a:t>
            </a:r>
            <a:r>
              <a:rPr lang="en-US" altLang="zh-CN" sz="2000" dirty="0"/>
              <a:t>Path</a:t>
            </a:r>
            <a:r>
              <a:rPr lang="zh-CN" altLang="en-US" sz="2000" dirty="0"/>
              <a:t>、</a:t>
            </a:r>
            <a:r>
              <a:rPr lang="en-US" altLang="zh-CN" sz="2000" dirty="0"/>
              <a:t>Domain</a:t>
            </a:r>
            <a:r>
              <a:rPr lang="zh-CN" altLang="en-US" sz="2000" dirty="0"/>
              <a:t>、</a:t>
            </a:r>
            <a:r>
              <a:rPr lang="en-US" altLang="zh-CN" sz="2000" dirty="0"/>
              <a:t>Max-Age</a:t>
            </a:r>
            <a:r>
              <a:rPr lang="zh-CN" altLang="en-US" sz="2000" dirty="0"/>
              <a:t>、</a:t>
            </a:r>
            <a:r>
              <a:rPr lang="en-US" altLang="zh-CN" sz="2000" dirty="0"/>
              <a:t>Expires</a:t>
            </a:r>
            <a:r>
              <a:rPr lang="zh-CN" altLang="en-US" sz="2000" dirty="0"/>
              <a:t>、</a:t>
            </a:r>
            <a:r>
              <a:rPr lang="en-US" altLang="zh-CN" sz="2000" dirty="0" err="1"/>
              <a:t>HttpOnly</a:t>
            </a:r>
            <a:endParaRPr lang="en-US" altLang="zh-CN" sz="2000" dirty="0"/>
          </a:p>
          <a:p>
            <a:pPr>
              <a:lnSpc>
                <a:spcPct val="150000"/>
              </a:lnSpc>
            </a:pPr>
            <a:r>
              <a:rPr lang="en-US" altLang="zh-CN" sz="2000" dirty="0"/>
              <a:t>Expires/Max-Age</a:t>
            </a:r>
            <a:r>
              <a:rPr lang="zh-CN" altLang="en-US" sz="2000" dirty="0"/>
              <a:t>：设置 </a:t>
            </a:r>
            <a:r>
              <a:rPr lang="en-US" altLang="zh-CN" sz="2000" dirty="0"/>
              <a:t>cookie </a:t>
            </a:r>
            <a:r>
              <a:rPr lang="zh-CN" altLang="en-US" sz="2000" dirty="0"/>
              <a:t>有效期，以秒为单位，默认有效期为当前</a:t>
            </a:r>
            <a:r>
              <a:rPr lang="en-US" altLang="zh-CN" sz="2000" dirty="0"/>
              <a:t>session</a:t>
            </a:r>
            <a:r>
              <a:rPr lang="zh-CN" altLang="en-US" sz="2000" dirty="0"/>
              <a:t>的存活时间。</a:t>
            </a:r>
            <a:endParaRPr lang="en-US" altLang="zh-CN" sz="2000" dirty="0"/>
          </a:p>
          <a:p>
            <a:pPr>
              <a:lnSpc>
                <a:spcPct val="150000"/>
              </a:lnSpc>
            </a:pPr>
            <a:r>
              <a:rPr lang="en-US" altLang="zh-CN" sz="2000" dirty="0"/>
              <a:t>Domain</a:t>
            </a:r>
            <a:r>
              <a:rPr lang="zh-CN" altLang="en-US" sz="2000" dirty="0"/>
              <a:t>，</a:t>
            </a:r>
            <a:r>
              <a:rPr lang="en-US" altLang="zh-CN" sz="2000" dirty="0"/>
              <a:t>Path</a:t>
            </a:r>
            <a:r>
              <a:rPr lang="zh-CN" altLang="en-US" sz="2000" dirty="0"/>
              <a:t>：如果用户访问的任何页面匹配了 </a:t>
            </a:r>
            <a:r>
              <a:rPr lang="en-US" altLang="zh-CN" sz="2000" dirty="0"/>
              <a:t>cookie </a:t>
            </a:r>
            <a:r>
              <a:rPr lang="zh-CN" altLang="en-US" sz="2000" dirty="0"/>
              <a:t>中的路径和域名，那么浏览器将会重新将这个 </a:t>
            </a:r>
            <a:r>
              <a:rPr lang="en-US" altLang="zh-CN" sz="2000" dirty="0"/>
              <a:t>cookie </a:t>
            </a:r>
            <a:r>
              <a:rPr lang="zh-CN" altLang="en-US" sz="2000" dirty="0"/>
              <a:t>发回给服务器。</a:t>
            </a:r>
            <a:endParaRPr lang="en-US" altLang="zh-CN" sz="2000" dirty="0"/>
          </a:p>
          <a:p>
            <a:pPr>
              <a:lnSpc>
                <a:spcPct val="150000"/>
              </a:lnSpc>
            </a:pPr>
            <a:r>
              <a:rPr lang="en-US" altLang="zh-CN" sz="2000" dirty="0" err="1"/>
              <a:t>HttpOnly</a:t>
            </a:r>
            <a:r>
              <a:rPr lang="zh-CN" altLang="en-US" sz="2000" dirty="0"/>
              <a:t>：</a:t>
            </a:r>
            <a:r>
              <a:rPr lang="zh-CN" altLang="en-US" sz="2000" dirty="0">
                <a:solidFill>
                  <a:srgbClr val="FF0000"/>
                </a:solidFill>
              </a:rPr>
              <a:t>为</a:t>
            </a:r>
            <a:r>
              <a:rPr lang="en-US" altLang="zh-CN" sz="2000" dirty="0" err="1">
                <a:solidFill>
                  <a:srgbClr val="FF0000"/>
                </a:solidFill>
              </a:rPr>
              <a:t>ture</a:t>
            </a:r>
            <a:r>
              <a:rPr lang="zh-CN" altLang="en-US" sz="2000" dirty="0">
                <a:solidFill>
                  <a:srgbClr val="FF0000"/>
                </a:solidFill>
              </a:rPr>
              <a:t>时</a:t>
            </a:r>
            <a:r>
              <a:rPr lang="en-US" altLang="zh-CN" sz="2000" dirty="0" err="1">
                <a:solidFill>
                  <a:srgbClr val="FF0000"/>
                </a:solidFill>
              </a:rPr>
              <a:t>js</a:t>
            </a:r>
            <a:r>
              <a:rPr lang="zh-CN" altLang="en-US" sz="2000" dirty="0">
                <a:solidFill>
                  <a:srgbClr val="FF0000"/>
                </a:solidFill>
              </a:rPr>
              <a:t>无法修改</a:t>
            </a:r>
            <a:r>
              <a:rPr lang="zh-CN" altLang="en-US" sz="2000" dirty="0"/>
              <a:t>这个</a:t>
            </a:r>
            <a:r>
              <a:rPr lang="en-US" altLang="zh-CN" sz="2000" dirty="0"/>
              <a:t>cookie</a:t>
            </a:r>
            <a:r>
              <a:rPr lang="zh-CN" altLang="en-US" sz="2000" dirty="0"/>
              <a:t>值</a:t>
            </a:r>
            <a:endParaRPr lang="zh-CN" altLang="en-US" sz="2000" dirty="0"/>
          </a:p>
        </p:txBody>
      </p:sp>
      <p:sp>
        <p:nvSpPr>
          <p:cNvPr id="5" name="标题 4"/>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69" y="1223784"/>
            <a:ext cx="11444325" cy="1014573"/>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b="1" dirty="0">
                <a:latin typeface="+mn-ea"/>
                <a:ea typeface="+mn-ea"/>
                <a:sym typeface="+mn-ea"/>
              </a:rPr>
              <a:t>会话管理（</a:t>
            </a:r>
            <a:r>
              <a:rPr lang="en-US" altLang="zh-CN" sz="2000" b="1" dirty="0">
                <a:latin typeface="+mn-ea"/>
                <a:ea typeface="+mn-ea"/>
                <a:sym typeface="+mn-ea"/>
              </a:rPr>
              <a:t>Cookies</a:t>
            </a:r>
            <a:r>
              <a:rPr lang="zh-CN" altLang="en-US" sz="2000" b="1" dirty="0">
                <a:latin typeface="+mn-ea"/>
                <a:ea typeface="+mn-ea"/>
                <a:sym typeface="+mn-ea"/>
              </a:rPr>
              <a:t>与</a:t>
            </a:r>
            <a:r>
              <a:rPr lang="en-US" altLang="zh-CN" sz="2000" b="1" dirty="0">
                <a:latin typeface="+mn-ea"/>
                <a:ea typeface="+mn-ea"/>
                <a:sym typeface="+mn-ea"/>
              </a:rPr>
              <a:t>Session</a:t>
            </a:r>
            <a:r>
              <a:rPr lang="zh-CN" altLang="en-US" sz="2000" b="1" dirty="0">
                <a:latin typeface="+mn-ea"/>
                <a:ea typeface="+mn-ea"/>
                <a:sym typeface="+mn-ea"/>
              </a:rPr>
              <a:t>）</a:t>
            </a:r>
            <a:endParaRPr lang="en-US" altLang="zh-CN" sz="2000" b="1" dirty="0">
              <a:latin typeface="+mn-ea"/>
              <a:ea typeface="+mn-ea"/>
              <a:sym typeface="+mn-ea"/>
            </a:endParaRPr>
          </a:p>
          <a:p>
            <a:pPr marL="109855">
              <a:lnSpc>
                <a:spcPct val="150000"/>
              </a:lnSpc>
              <a:spcBef>
                <a:spcPts val="400"/>
              </a:spcBef>
              <a:buClr>
                <a:schemeClr val="accent1"/>
              </a:buClr>
              <a:buSzPct val="68000"/>
            </a:pPr>
            <a:endParaRPr lang="en-US" altLang="zh-CN" sz="2000" dirty="0">
              <a:latin typeface="+mn-ea"/>
              <a:ea typeface="+mn-ea"/>
              <a:sym typeface="+mn-ea"/>
            </a:endParaRPr>
          </a:p>
        </p:txBody>
      </p:sp>
      <p:sp>
        <p:nvSpPr>
          <p:cNvPr id="9" name="文本框 8"/>
          <p:cNvSpPr txBox="1"/>
          <p:nvPr/>
        </p:nvSpPr>
        <p:spPr>
          <a:xfrm>
            <a:off x="250369" y="2125754"/>
            <a:ext cx="6099644" cy="3785652"/>
          </a:xfrm>
          <a:prstGeom prst="rect">
            <a:avLst/>
          </a:prstGeom>
          <a:noFill/>
        </p:spPr>
        <p:txBody>
          <a:bodyPr wrap="square" rtlCol="0">
            <a:spAutoFit/>
          </a:bodyPr>
          <a:lstStyle/>
          <a:p>
            <a:pPr>
              <a:lnSpc>
                <a:spcPct val="150000"/>
              </a:lnSpc>
            </a:pPr>
            <a:r>
              <a:rPr lang="zh-CN" altLang="en-US" sz="2000" dirty="0"/>
              <a:t>当程序需要为客户端的请求创建会话时，服务器首先检查客户端的请求是否包含会话标识符（称为会话</a:t>
            </a:r>
            <a:r>
              <a:rPr lang="en-US" altLang="zh-CN" sz="2000" dirty="0"/>
              <a:t>ID</a:t>
            </a:r>
            <a:r>
              <a:rPr lang="zh-CN" altLang="en-US" sz="2000" dirty="0"/>
              <a:t>）。如果包含它，它先前已为此客户端创建了一个会话。服务器根据会话</a:t>
            </a:r>
            <a:r>
              <a:rPr lang="en-US" altLang="zh-CN" sz="2000" dirty="0"/>
              <a:t>ID</a:t>
            </a:r>
            <a:r>
              <a:rPr lang="zh-CN" altLang="en-US" sz="2000" dirty="0"/>
              <a:t>检索会话（无法检索，将创建新会话），如果客户端请求不包含会话</a:t>
            </a:r>
            <a:r>
              <a:rPr lang="en-US" altLang="zh-CN" sz="2000" dirty="0"/>
              <a:t>ID</a:t>
            </a:r>
            <a:r>
              <a:rPr lang="zh-CN" altLang="en-US" sz="2000" dirty="0"/>
              <a:t>，则为客户端创建会话并生成与会话关联的会话</a:t>
            </a:r>
            <a:r>
              <a:rPr lang="en-US" altLang="zh-CN" sz="2000" dirty="0"/>
              <a:t>ID</a:t>
            </a:r>
            <a:r>
              <a:rPr lang="zh-CN" altLang="en-US" sz="2000" dirty="0"/>
              <a:t>。 </a:t>
            </a:r>
            <a:r>
              <a:rPr lang="en-US" altLang="zh-CN" sz="2000" dirty="0"/>
              <a:t>session id</a:t>
            </a:r>
            <a:r>
              <a:rPr lang="zh-CN" altLang="en-US" sz="2000" dirty="0"/>
              <a:t>应该是一个既不重复也不容易被复制的字符串。会话</a:t>
            </a:r>
            <a:r>
              <a:rPr lang="en-US" altLang="zh-CN" sz="2000" dirty="0"/>
              <a:t>ID</a:t>
            </a:r>
            <a:r>
              <a:rPr lang="zh-CN" altLang="en-US" sz="2000" dirty="0"/>
              <a:t>将返回给客户端以保存此响应。</a:t>
            </a:r>
            <a:endParaRPr lang="zh-CN" altLang="en-US" dirty="0"/>
          </a:p>
        </p:txBody>
      </p:sp>
      <p:pic>
        <p:nvPicPr>
          <p:cNvPr id="5" name="图片 4"/>
          <p:cNvPicPr>
            <a:picLocks noChangeAspect="1"/>
          </p:cNvPicPr>
          <p:nvPr/>
        </p:nvPicPr>
        <p:blipFill>
          <a:blip r:embed="rId1"/>
          <a:stretch>
            <a:fillRect/>
          </a:stretch>
        </p:blipFill>
        <p:spPr>
          <a:xfrm>
            <a:off x="6753758" y="1975404"/>
            <a:ext cx="4940936" cy="3761699"/>
          </a:xfrm>
          <a:prstGeom prst="rect">
            <a:avLst/>
          </a:prstGeom>
        </p:spPr>
      </p:pic>
      <p:sp>
        <p:nvSpPr>
          <p:cNvPr id="6" name="标题 5"/>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69" y="1223784"/>
            <a:ext cx="11444325" cy="1014573"/>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b="1" dirty="0">
                <a:latin typeface="+mn-ea"/>
                <a:ea typeface="+mn-ea"/>
                <a:sym typeface="+mn-ea"/>
              </a:rPr>
              <a:t>会话管理（</a:t>
            </a:r>
            <a:r>
              <a:rPr lang="en-US" altLang="zh-CN" sz="2000" b="1" dirty="0">
                <a:latin typeface="+mn-ea"/>
                <a:ea typeface="+mn-ea"/>
                <a:sym typeface="+mn-ea"/>
              </a:rPr>
              <a:t>Cookies</a:t>
            </a:r>
            <a:r>
              <a:rPr lang="zh-CN" altLang="en-US" sz="2000" b="1" dirty="0">
                <a:latin typeface="+mn-ea"/>
                <a:ea typeface="+mn-ea"/>
                <a:sym typeface="+mn-ea"/>
              </a:rPr>
              <a:t>与</a:t>
            </a:r>
            <a:r>
              <a:rPr lang="en-US" altLang="zh-CN" sz="2000" b="1" dirty="0">
                <a:latin typeface="+mn-ea"/>
                <a:ea typeface="+mn-ea"/>
                <a:sym typeface="+mn-ea"/>
              </a:rPr>
              <a:t>Session</a:t>
            </a:r>
            <a:r>
              <a:rPr lang="zh-CN" altLang="en-US" sz="2000" b="1" dirty="0">
                <a:latin typeface="+mn-ea"/>
                <a:ea typeface="+mn-ea"/>
                <a:sym typeface="+mn-ea"/>
              </a:rPr>
              <a:t>）</a:t>
            </a:r>
            <a:endParaRPr lang="en-US" altLang="zh-CN" sz="2000" b="1" dirty="0">
              <a:latin typeface="+mn-ea"/>
              <a:ea typeface="+mn-ea"/>
              <a:sym typeface="+mn-ea"/>
            </a:endParaRPr>
          </a:p>
          <a:p>
            <a:pPr marL="109855">
              <a:lnSpc>
                <a:spcPct val="150000"/>
              </a:lnSpc>
              <a:spcBef>
                <a:spcPts val="400"/>
              </a:spcBef>
              <a:buClr>
                <a:schemeClr val="accent1"/>
              </a:buClr>
              <a:buSzPct val="68000"/>
            </a:pPr>
            <a:endParaRPr lang="en-US" altLang="zh-CN" sz="2000" dirty="0">
              <a:latin typeface="+mn-ea"/>
              <a:ea typeface="+mn-ea"/>
              <a:sym typeface="+mn-ea"/>
            </a:endParaRPr>
          </a:p>
        </p:txBody>
      </p:sp>
      <p:sp>
        <p:nvSpPr>
          <p:cNvPr id="9" name="文本框 8"/>
          <p:cNvSpPr txBox="1"/>
          <p:nvPr/>
        </p:nvSpPr>
        <p:spPr>
          <a:xfrm>
            <a:off x="339803" y="1821527"/>
            <a:ext cx="9853497" cy="1477328"/>
          </a:xfrm>
          <a:prstGeom prst="rect">
            <a:avLst/>
          </a:prstGeom>
          <a:noFill/>
        </p:spPr>
        <p:txBody>
          <a:bodyPr wrap="square" rtlCol="0">
            <a:spAutoFit/>
          </a:bodyPr>
          <a:lstStyle/>
          <a:p>
            <a:pPr>
              <a:lnSpc>
                <a:spcPct val="150000"/>
              </a:lnSpc>
            </a:pPr>
            <a:r>
              <a:rPr lang="zh-CN" altLang="en-US" sz="2000" dirty="0"/>
              <a:t>保存此会话</a:t>
            </a:r>
            <a:r>
              <a:rPr lang="en-US" altLang="zh-CN" sz="2000" dirty="0"/>
              <a:t>ID</a:t>
            </a:r>
            <a:r>
              <a:rPr lang="zh-CN" altLang="en-US" sz="2000" dirty="0"/>
              <a:t>的方法</a:t>
            </a:r>
            <a:endParaRPr lang="en-US" altLang="zh-CN" sz="2000" dirty="0"/>
          </a:p>
          <a:p>
            <a:pPr marL="342900" indent="-342900">
              <a:lnSpc>
                <a:spcPct val="150000"/>
              </a:lnSpc>
              <a:buFont typeface="Wingdings" panose="05000000000000000000" pitchFamily="2" charset="2"/>
              <a:buChar char="Ø"/>
            </a:pPr>
            <a:r>
              <a:rPr lang="zh-CN" altLang="en-US" sz="2000" dirty="0"/>
              <a:t>可以是</a:t>
            </a:r>
            <a:r>
              <a:rPr lang="en-US" altLang="zh-CN" sz="2000" dirty="0"/>
              <a:t>cookie</a:t>
            </a:r>
            <a:r>
              <a:rPr lang="zh-CN" altLang="en-US" sz="2000" dirty="0"/>
              <a:t>，以便浏览器可以根据交互期间的规则自动将此标志用于服务器。</a:t>
            </a:r>
            <a:endParaRPr lang="en-US" altLang="zh-CN" sz="2000" dirty="0"/>
          </a:p>
          <a:p>
            <a:pPr marL="342900" indent="-342900">
              <a:lnSpc>
                <a:spcPct val="150000"/>
              </a:lnSpc>
              <a:buFont typeface="Wingdings" panose="05000000000000000000" pitchFamily="2" charset="2"/>
              <a:buChar char="Ø"/>
            </a:pPr>
            <a:r>
              <a:rPr lang="zh-CN" altLang="en-US" sz="2000" dirty="0"/>
              <a:t>还可以是</a:t>
            </a:r>
            <a:r>
              <a:rPr lang="en-US" altLang="zh-CN" sz="2000" dirty="0"/>
              <a:t>URL</a:t>
            </a:r>
            <a:r>
              <a:rPr lang="zh-CN" altLang="en-US" sz="2000" dirty="0"/>
              <a:t>重写，它只是将会话</a:t>
            </a:r>
            <a:r>
              <a:rPr lang="en-US" altLang="zh-CN" sz="2000" dirty="0"/>
              <a:t>ID</a:t>
            </a:r>
            <a:r>
              <a:rPr lang="zh-CN" altLang="en-US" sz="2000" dirty="0"/>
              <a:t>直接附加到</a:t>
            </a:r>
            <a:r>
              <a:rPr lang="en-US" altLang="zh-CN" sz="2000" dirty="0"/>
              <a:t>URL</a:t>
            </a:r>
            <a:r>
              <a:rPr lang="zh-CN" altLang="en-US" sz="2000" dirty="0"/>
              <a:t>路径。</a:t>
            </a:r>
            <a:endParaRPr lang="zh-CN" altLang="en-US" sz="2000" dirty="0"/>
          </a:p>
        </p:txBody>
      </p:sp>
      <p:sp>
        <p:nvSpPr>
          <p:cNvPr id="5" name="标题 4"/>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6" name="矩形 5"/>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sp>
        <p:nvSpPr>
          <p:cNvPr id="9" name="文本框 8"/>
          <p:cNvSpPr txBox="1"/>
          <p:nvPr/>
        </p:nvSpPr>
        <p:spPr>
          <a:xfrm>
            <a:off x="499745" y="1316990"/>
            <a:ext cx="11436350" cy="3322955"/>
          </a:xfrm>
          <a:prstGeom prst="rect">
            <a:avLst/>
          </a:prstGeom>
          <a:noFill/>
        </p:spPr>
        <p:txBody>
          <a:bodyPr wrap="square" rtlCol="0">
            <a:spAutoFit/>
          </a:bodyPr>
          <a:lstStyle/>
          <a:p>
            <a:pPr>
              <a:lnSpc>
                <a:spcPct val="150000"/>
              </a:lnSpc>
            </a:pPr>
            <a:r>
              <a:rPr lang="en-US" altLang="zh-CN" sz="2000" dirty="0"/>
              <a:t>@</a:t>
            </a:r>
            <a:r>
              <a:rPr lang="en-US" altLang="zh-CN" sz="2000" dirty="0" err="1"/>
              <a:t>CookieValue</a:t>
            </a:r>
            <a:r>
              <a:rPr lang="zh-CN" altLang="en-US" sz="2000" dirty="0"/>
              <a:t>，可以将</a:t>
            </a:r>
            <a:r>
              <a:rPr lang="en-US" altLang="zh-CN" sz="2000" dirty="0"/>
              <a:t>Cookie</a:t>
            </a:r>
            <a:r>
              <a:rPr lang="zh-CN" altLang="en-US" sz="2000" dirty="0"/>
              <a:t>中的值映射到方法参数中；</a:t>
            </a:r>
            <a:endParaRPr lang="en-US" altLang="zh-CN" sz="2000" dirty="0"/>
          </a:p>
          <a:p>
            <a:pPr>
              <a:lnSpc>
                <a:spcPct val="150000"/>
              </a:lnSpc>
            </a:pPr>
            <a:r>
              <a:rPr lang="en-US" altLang="zh-CN" sz="2000" dirty="0"/>
              <a:t>      </a:t>
            </a:r>
            <a:endParaRPr lang="en-US" altLang="zh-CN" sz="2000" dirty="0"/>
          </a:p>
          <a:p>
            <a:pPr>
              <a:lnSpc>
                <a:spcPct val="150000"/>
              </a:lnSpc>
            </a:pPr>
            <a:r>
              <a:rPr lang="en-US" altLang="zh-CN" sz="2000" dirty="0"/>
              <a:t>      </a:t>
            </a:r>
            <a:endParaRPr lang="en-US" altLang="zh-CN" sz="2000" dirty="0"/>
          </a:p>
          <a:p>
            <a:pPr>
              <a:lnSpc>
                <a:spcPct val="150000"/>
              </a:lnSpc>
            </a:pPr>
            <a:r>
              <a:rPr lang="en-US" altLang="zh-CN" sz="2000" dirty="0"/>
              <a:t>       </a:t>
            </a:r>
            <a:endParaRPr lang="en-US" altLang="zh-CN" sz="2000" dirty="0"/>
          </a:p>
          <a:p>
            <a:pPr>
              <a:lnSpc>
                <a:spcPct val="150000"/>
              </a:lnSpc>
            </a:pPr>
            <a:r>
              <a:rPr lang="en-US" altLang="zh-CN" sz="2000" dirty="0"/>
              <a:t> @</a:t>
            </a:r>
            <a:r>
              <a:rPr lang="en-US" altLang="zh-CN" sz="2000" dirty="0" err="1"/>
              <a:t>SessionAttribute</a:t>
            </a:r>
            <a:r>
              <a:rPr lang="zh-CN" altLang="en-US" sz="2000" dirty="0"/>
              <a:t>，从</a:t>
            </a:r>
            <a:r>
              <a:rPr lang="en-US" altLang="zh-CN" sz="2000" dirty="0"/>
              <a:t>Session</a:t>
            </a:r>
            <a:r>
              <a:rPr lang="zh-CN" altLang="en-US" sz="2000" dirty="0"/>
              <a:t>中获取属性数据</a:t>
            </a:r>
            <a:endParaRPr lang="en-US" altLang="zh-CN" sz="2000" dirty="0"/>
          </a:p>
          <a:p>
            <a:pPr>
              <a:lnSpc>
                <a:spcPct val="150000"/>
              </a:lnSpc>
            </a:pPr>
            <a:r>
              <a:rPr lang="en-US" altLang="zh-CN" sz="2000" dirty="0"/>
              <a:t>       	</a:t>
            </a:r>
            <a:endParaRPr lang="en-US" altLang="zh-CN" sz="2000" dirty="0"/>
          </a:p>
          <a:p>
            <a:pPr>
              <a:lnSpc>
                <a:spcPct val="150000"/>
              </a:lnSpc>
            </a:pPr>
            <a:r>
              <a:rPr lang="en-US" altLang="zh-CN" sz="2000" dirty="0"/>
              <a:t>	</a:t>
            </a:r>
            <a:endParaRPr lang="en-US" altLang="zh-CN" sz="2000" dirty="0"/>
          </a:p>
        </p:txBody>
      </p:sp>
      <p:pic>
        <p:nvPicPr>
          <p:cNvPr id="12" name="图片 11"/>
          <p:cNvPicPr>
            <a:picLocks noChangeAspect="1"/>
          </p:cNvPicPr>
          <p:nvPr/>
        </p:nvPicPr>
        <p:blipFill>
          <a:blip r:embed="rId1"/>
          <a:stretch>
            <a:fillRect/>
          </a:stretch>
        </p:blipFill>
        <p:spPr>
          <a:xfrm>
            <a:off x="1759496" y="1949721"/>
            <a:ext cx="6742711" cy="1380220"/>
          </a:xfrm>
          <a:prstGeom prst="rect">
            <a:avLst/>
          </a:prstGeom>
        </p:spPr>
      </p:pic>
      <p:pic>
        <p:nvPicPr>
          <p:cNvPr id="13" name="图片 12"/>
          <p:cNvPicPr>
            <a:picLocks noChangeAspect="1"/>
          </p:cNvPicPr>
          <p:nvPr/>
        </p:nvPicPr>
        <p:blipFill>
          <a:blip r:embed="rId2"/>
          <a:stretch>
            <a:fillRect/>
          </a:stretch>
        </p:blipFill>
        <p:spPr>
          <a:xfrm>
            <a:off x="2294359" y="3817272"/>
            <a:ext cx="5445656" cy="11964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6" name="矩形 5"/>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4" name="图片 3"/>
          <p:cNvPicPr>
            <a:picLocks noChangeAspect="1"/>
          </p:cNvPicPr>
          <p:nvPr/>
        </p:nvPicPr>
        <p:blipFill>
          <a:blip r:embed="rId1"/>
          <a:stretch>
            <a:fillRect/>
          </a:stretch>
        </p:blipFill>
        <p:spPr>
          <a:xfrm>
            <a:off x="292100" y="1591945"/>
            <a:ext cx="11607800" cy="4000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6" name="矩形 5"/>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itchFamily="2" charset="-122"/>
              <a:ea typeface="宋体"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itchFamily="2" charset="-122"/>
              <a:ea typeface="宋体" pitchFamily="2" charset="-122"/>
            </a:endParaRPr>
          </a:p>
        </p:txBody>
      </p:sp>
      <p:pic>
        <p:nvPicPr>
          <p:cNvPr id="4" name="图片 3"/>
          <p:cNvPicPr>
            <a:picLocks noChangeAspect="1"/>
          </p:cNvPicPr>
          <p:nvPr/>
        </p:nvPicPr>
        <p:blipFill>
          <a:blip r:embed="rId1"/>
          <a:stretch>
            <a:fillRect/>
          </a:stretch>
        </p:blipFill>
        <p:spPr>
          <a:xfrm>
            <a:off x="279400" y="1739900"/>
            <a:ext cx="11633200" cy="3378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5.1 Spring MVC</a:t>
            </a:r>
            <a:r>
              <a:rPr lang="zh-CN" altLang="en-US" b="0" kern="1800" dirty="0">
                <a:latin typeface="Times New Roman" panose="02020603050405020304"/>
                <a:sym typeface="+mn-ea"/>
              </a:rPr>
              <a:t>工作原理</a:t>
            </a:r>
            <a:endParaRPr lang="zh-CN" altLang="en-US" b="0" kern="1800" dirty="0">
              <a:latin typeface="Times New Roman" panose="02020603050405020304"/>
            </a:endParaRPr>
          </a:p>
        </p:txBody>
      </p:sp>
      <p:sp>
        <p:nvSpPr>
          <p:cNvPr id="3" name="文本框 2"/>
          <p:cNvSpPr txBox="1"/>
          <p:nvPr/>
        </p:nvSpPr>
        <p:spPr>
          <a:xfrm>
            <a:off x="250371" y="1223784"/>
            <a:ext cx="10694294" cy="506730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Dispatcher</a:t>
            </a:r>
            <a:r>
              <a:rPr lang="zh-CN" altLang="en-US" sz="2000" dirty="0">
                <a:sym typeface="+mn-ea"/>
              </a:rPr>
              <a:t>需要完成的基本工作：</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根据</a:t>
            </a:r>
            <a:r>
              <a:rPr lang="en-US" altLang="zh-CN" sz="2000" dirty="0">
                <a:sym typeface="+mn-ea"/>
              </a:rPr>
              <a:t>URI</a:t>
            </a:r>
            <a:r>
              <a:rPr lang="zh-CN" altLang="en-US" sz="2000" dirty="0">
                <a:sym typeface="+mn-ea"/>
              </a:rPr>
              <a:t>调用相应的控制器（</a:t>
            </a:r>
            <a:r>
              <a:rPr lang="en-US" altLang="zh-CN" sz="2000" dirty="0">
                <a:sym typeface="+mn-ea"/>
              </a:rPr>
              <a:t>action/controller</a:t>
            </a:r>
            <a:r>
              <a:rPr lang="zh-CN" altLang="en-US" sz="2000" dirty="0">
                <a:sym typeface="+mn-ea"/>
              </a:rPr>
              <a:t>）</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实例化正确的控制器类</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调用控制器类的相应方法</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实现</a:t>
            </a:r>
            <a:r>
              <a:rPr lang="en-US" altLang="zh-CN" sz="2000" dirty="0">
                <a:sym typeface="+mn-ea"/>
              </a:rPr>
              <a:t>http</a:t>
            </a:r>
            <a:r>
              <a:rPr lang="zh-CN" altLang="en-US" sz="2000" dirty="0">
                <a:sym typeface="+mn-ea"/>
              </a:rPr>
              <a:t>请求的转发（如</a:t>
            </a:r>
            <a:r>
              <a:rPr lang="en-US" altLang="zh-CN" sz="2000" dirty="0">
                <a:sym typeface="+mn-ea"/>
              </a:rPr>
              <a:t>forward</a:t>
            </a:r>
            <a:r>
              <a:rPr lang="zh-CN" altLang="en-US" sz="2000" dirty="0">
                <a:sym typeface="+mn-ea"/>
              </a:rPr>
              <a:t>到一个</a:t>
            </a:r>
            <a:r>
              <a:rPr lang="en-US" altLang="zh-CN" sz="2000" dirty="0" err="1">
                <a:sym typeface="+mn-ea"/>
              </a:rPr>
              <a:t>jsp</a:t>
            </a:r>
            <a:r>
              <a:rPr lang="zh-CN" altLang="en-US" sz="2000" dirty="0">
                <a:sym typeface="+mn-ea"/>
              </a:rPr>
              <a:t>页面）</a:t>
            </a:r>
            <a:endParaRPr lang="en-US" altLang="zh-CN" sz="2000" dirty="0">
              <a:sym typeface="+mn-ea"/>
            </a:endParaRPr>
          </a:p>
          <a:p>
            <a:pPr marL="109855">
              <a:lnSpc>
                <a:spcPct val="150000"/>
              </a:lnSpc>
              <a:spcBef>
                <a:spcPts val="400"/>
              </a:spcBef>
              <a:buClr>
                <a:schemeClr val="accent1"/>
              </a:buClr>
              <a:buSzPct val="68000"/>
            </a:pPr>
            <a:r>
              <a:rPr lang="zh-CN" altLang="en-US" sz="2000" dirty="0">
                <a:sym typeface="+mn-ea"/>
              </a:rPr>
              <a:t>使用</a:t>
            </a:r>
            <a:r>
              <a:rPr lang="en-US" altLang="zh-CN" sz="2000" dirty="0">
                <a:sym typeface="+mn-ea"/>
              </a:rPr>
              <a:t>Dispatcher</a:t>
            </a:r>
            <a:r>
              <a:rPr lang="zh-CN" altLang="en-US" sz="2000" dirty="0">
                <a:sym typeface="+mn-ea"/>
              </a:rPr>
              <a:t>的好处：</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sz="2000" dirty="0">
                <a:sym typeface="+mn-ea"/>
              </a:rPr>
              <a:t>进一步实现控制逻辑的分离，提高应用程序的灵活性和可重用性，</a:t>
            </a:r>
            <a:r>
              <a:rPr lang="en-US" altLang="zh-CN" sz="2000" dirty="0">
                <a:sym typeface="+mn-ea"/>
              </a:rPr>
              <a:t> Dispatcher</a:t>
            </a:r>
            <a:r>
              <a:rPr lang="zh-CN" altLang="en-US" sz="2000" dirty="0">
                <a:sym typeface="+mn-ea"/>
              </a:rPr>
              <a:t>做调度，</a:t>
            </a:r>
            <a:r>
              <a:rPr lang="en-US" altLang="zh-CN" sz="2000" dirty="0">
                <a:sym typeface="+mn-ea"/>
              </a:rPr>
              <a:t>action/controller</a:t>
            </a:r>
            <a:r>
              <a:rPr lang="zh-CN" altLang="en-US" sz="2000" dirty="0">
                <a:sym typeface="+mn-ea"/>
              </a:rPr>
              <a:t>充当客户请求和业务逻辑处理之间的适配器，侧重于控制应用程序的流程。</a:t>
            </a:r>
            <a:endParaRPr lang="en-US" altLang="zh-CN" sz="2000" dirty="0">
              <a:sym typeface="+mn-ea"/>
            </a:endParaRPr>
          </a:p>
          <a:p>
            <a:pPr marL="909955" lvl="1" indent="-342900">
              <a:lnSpc>
                <a:spcPct val="150000"/>
              </a:lnSpc>
              <a:spcBef>
                <a:spcPts val="400"/>
              </a:spcBef>
              <a:buClr>
                <a:schemeClr val="accent1"/>
              </a:buClr>
              <a:buSzPct val="68000"/>
              <a:buFont typeface="Wingdings" panose="05000000000000000000" pitchFamily="2" charset="2"/>
              <a:buChar char="Ø"/>
            </a:pPr>
            <a:r>
              <a:rPr lang="en-US" altLang="zh-CN" sz="2000" dirty="0">
                <a:sym typeface="+mn-ea"/>
              </a:rPr>
              <a:t>MVC</a:t>
            </a:r>
            <a:r>
              <a:rPr lang="zh-CN" altLang="en-US" sz="2000" dirty="0">
                <a:sym typeface="+mn-ea"/>
              </a:rPr>
              <a:t>框架中的</a:t>
            </a:r>
            <a:r>
              <a:rPr lang="en-US" altLang="zh-CN" sz="2000" dirty="0">
                <a:sym typeface="+mn-ea"/>
              </a:rPr>
              <a:t>Dispatcher</a:t>
            </a:r>
            <a:r>
              <a:rPr lang="zh-CN" altLang="en-US" sz="2000" dirty="0">
                <a:sym typeface="+mn-ea"/>
              </a:rPr>
              <a:t>还有很多强大的功能，可</a:t>
            </a:r>
            <a:r>
              <a:rPr lang="zh-CN" altLang="en-US" sz="2000" dirty="0"/>
              <a:t>协调和组织不同组件完成请求</a:t>
            </a:r>
            <a:endParaRPr lang="en-US" altLang="zh-CN" sz="2000" dirty="0">
              <a:sym typeface="+mn-ea"/>
            </a:endParaRPr>
          </a:p>
        </p:txBody>
      </p:sp>
      <p:pic>
        <p:nvPicPr>
          <p:cNvPr id="1026" name="Picture 2" descr="https://howtodoinjava.com/wp-content/uploads/2015/02/Spring-dispatcher-servlet.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7095" y="1143635"/>
            <a:ext cx="4642485" cy="3263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pic>
        <p:nvPicPr>
          <p:cNvPr id="6" name="图片 5"/>
          <p:cNvPicPr>
            <a:picLocks noChangeAspect="1"/>
          </p:cNvPicPr>
          <p:nvPr/>
        </p:nvPicPr>
        <p:blipFill>
          <a:blip r:embed="rId1"/>
          <a:stretch>
            <a:fillRect/>
          </a:stretch>
        </p:blipFill>
        <p:spPr>
          <a:xfrm>
            <a:off x="2243192" y="2345940"/>
            <a:ext cx="6809740" cy="1629872"/>
          </a:xfrm>
          <a:prstGeom prst="rect">
            <a:avLst/>
          </a:prstGeom>
        </p:spPr>
      </p:pic>
      <p:sp>
        <p:nvSpPr>
          <p:cNvPr id="7" name="矩形 6"/>
          <p:cNvSpPr/>
          <p:nvPr/>
        </p:nvSpPr>
        <p:spPr>
          <a:xfrm>
            <a:off x="366349" y="1466160"/>
            <a:ext cx="11458426" cy="875368"/>
          </a:xfrm>
          <a:prstGeom prst="rect">
            <a:avLst/>
          </a:prstGeom>
        </p:spPr>
        <p:txBody>
          <a:bodyPr wrap="square">
            <a:spAutoFit/>
          </a:bodyPr>
          <a:lstStyle/>
          <a:p>
            <a:pPr>
              <a:lnSpc>
                <a:spcPct val="150000"/>
              </a:lnSpc>
            </a:pPr>
            <a:r>
              <a:rPr lang="en-US" altLang="zh-CN" dirty="0">
                <a:solidFill>
                  <a:srgbClr val="FF0000"/>
                </a:solidFill>
              </a:rPr>
              <a:t>@</a:t>
            </a:r>
            <a:r>
              <a:rPr lang="en-US" altLang="zh-CN" dirty="0" err="1">
                <a:solidFill>
                  <a:srgbClr val="FF0000"/>
                </a:solidFill>
              </a:rPr>
              <a:t>RequestBody</a:t>
            </a:r>
            <a:r>
              <a:rPr lang="zh-CN" altLang="en-US" dirty="0"/>
              <a:t>，当前端请求的</a:t>
            </a:r>
            <a:r>
              <a:rPr lang="en-GB" altLang="zh-CN" dirty="0"/>
              <a:t>Content-Type</a:t>
            </a:r>
            <a:r>
              <a:rPr lang="zh-CN" altLang="en-US" dirty="0"/>
              <a:t>是</a:t>
            </a:r>
            <a:r>
              <a:rPr lang="en-GB" altLang="zh-CN" dirty="0">
                <a:solidFill>
                  <a:srgbClr val="FF0000"/>
                </a:solidFill>
              </a:rPr>
              <a:t>application/</a:t>
            </a:r>
            <a:r>
              <a:rPr lang="en-GB" altLang="zh-CN" dirty="0" err="1">
                <a:solidFill>
                  <a:srgbClr val="FF0000"/>
                </a:solidFill>
              </a:rPr>
              <a:t>json</a:t>
            </a:r>
            <a:r>
              <a:rPr lang="en-GB" altLang="zh-CN" dirty="0">
                <a:solidFill>
                  <a:srgbClr val="FF0000"/>
                </a:solidFill>
              </a:rPr>
              <a:t> </a:t>
            </a:r>
            <a:r>
              <a:rPr lang="zh-CN" altLang="en-US" dirty="0"/>
              <a:t>时</a:t>
            </a:r>
            <a:r>
              <a:rPr kumimoji="1" lang="zh-CN" altLang="en-US" dirty="0"/>
              <a:t>，</a:t>
            </a:r>
            <a:r>
              <a:rPr lang="zh-CN" altLang="en-US" dirty="0"/>
              <a:t>自动将请求内容转为指定的对象，</a:t>
            </a:r>
            <a:endParaRPr lang="en-US" altLang="zh-CN" dirty="0"/>
          </a:p>
          <a:p>
            <a:pPr>
              <a:lnSpc>
                <a:spcPct val="150000"/>
              </a:lnSpc>
            </a:pPr>
            <a:r>
              <a:rPr lang="zh-CN" altLang="en-US" dirty="0"/>
              <a:t>默认使用</a:t>
            </a:r>
            <a:r>
              <a:rPr lang="en-US" altLang="zh-CN" dirty="0" err="1"/>
              <a:t>HttpMessageConverters</a:t>
            </a:r>
            <a:r>
              <a:rPr lang="zh-CN" altLang="en-US" dirty="0"/>
              <a:t>来转换</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11" name="文本框 10"/>
          <p:cNvSpPr txBox="1"/>
          <p:nvPr/>
        </p:nvSpPr>
        <p:spPr>
          <a:xfrm>
            <a:off x="250372" y="1223784"/>
            <a:ext cx="11422515" cy="4389150"/>
          </a:xfrm>
          <a:prstGeom prst="rect">
            <a:avLst/>
          </a:prstGeom>
          <a:noFill/>
        </p:spPr>
        <p:txBody>
          <a:bodyPr wrap="square" rtlCol="0">
            <a:spAutoFit/>
          </a:bodyPr>
          <a:lstStyle/>
          <a:p>
            <a:pPr marL="109855" marR="0" lvl="0" indent="0" algn="l" defTabSz="914400" rtl="0" eaLnBrk="0" fontAlgn="base" latinLnBrk="0" hangingPunct="0">
              <a:lnSpc>
                <a:spcPct val="150000"/>
              </a:lnSpc>
              <a:spcBef>
                <a:spcPts val="400"/>
              </a:spcBef>
              <a:spcAft>
                <a:spcPct val="0"/>
              </a:spcAft>
              <a:buClr>
                <a:srgbClr val="0080CB"/>
              </a:buClr>
              <a:buSzPct val="68000"/>
              <a:buFontTx/>
              <a:buNone/>
              <a:defRPr/>
            </a:pPr>
            <a:r>
              <a:rPr lang="zh-CN" altLang="en-US" sz="2000" noProof="0" dirty="0">
                <a:solidFill>
                  <a:srgbClr val="000000"/>
                </a:solidFill>
                <a:sym typeface="+mn-ea"/>
              </a:rPr>
              <a:t>文件上传</a:t>
            </a:r>
            <a:endParaRPr lang="en-US" altLang="zh-CN" sz="2000" noProof="0" dirty="0">
              <a:solidFill>
                <a:srgbClr val="000000"/>
              </a:solidFill>
              <a:sym typeface="+mn-ea"/>
            </a:endParaRPr>
          </a:p>
          <a:p>
            <a:pPr marL="109855" marR="0" lvl="0" indent="0" algn="l" defTabSz="914400" rtl="0" eaLnBrk="0" fontAlgn="base" latinLnBrk="0" hangingPunct="0">
              <a:lnSpc>
                <a:spcPct val="150000"/>
              </a:lnSpc>
              <a:spcBef>
                <a:spcPts val="400"/>
              </a:spcBef>
              <a:spcAft>
                <a:spcPct val="0"/>
              </a:spcAft>
              <a:buClr>
                <a:srgbClr val="0080CB"/>
              </a:buClr>
              <a:buSzPct val="68000"/>
              <a:buFontTx/>
              <a:buNone/>
              <a:defRPr/>
            </a:pPr>
            <a:r>
              <a:rPr lang="zh-CN" altLang="en-US" sz="2000" noProof="0" dirty="0">
                <a:solidFill>
                  <a:srgbClr val="000000"/>
                </a:solidFill>
                <a:sym typeface="+mn-ea"/>
              </a:rPr>
              <a:t>在</a:t>
            </a:r>
            <a:r>
              <a:rPr lang="en-US" altLang="zh-CN" sz="2000" noProof="0" dirty="0">
                <a:solidFill>
                  <a:srgbClr val="000000"/>
                </a:solidFill>
                <a:sym typeface="+mn-ea"/>
              </a:rPr>
              <a:t>Spring MVC</a:t>
            </a:r>
            <a:r>
              <a:rPr lang="zh-CN" altLang="en-US" sz="2000" noProof="0" dirty="0">
                <a:solidFill>
                  <a:srgbClr val="000000"/>
                </a:solidFill>
                <a:sym typeface="+mn-ea"/>
              </a:rPr>
              <a:t>中，可以使用</a:t>
            </a:r>
            <a:r>
              <a:rPr lang="en-US" altLang="zh-CN" sz="2000" noProof="0" dirty="0" err="1">
                <a:solidFill>
                  <a:srgbClr val="000000"/>
                </a:solidFill>
                <a:sym typeface="+mn-ea"/>
              </a:rPr>
              <a:t>MultipartFile</a:t>
            </a:r>
            <a:r>
              <a:rPr lang="zh-CN" altLang="en-US" sz="2000" noProof="0" dirty="0">
                <a:solidFill>
                  <a:srgbClr val="000000"/>
                </a:solidFill>
                <a:sym typeface="+mn-ea"/>
              </a:rPr>
              <a:t>来接收上传的文件</a:t>
            </a:r>
            <a:endPar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Light" panose="020B0502040204020203" pitchFamily="34" charset="-122"/>
              <a:cs typeface="+mn-cs"/>
              <a:sym typeface="+mn-ea"/>
            </a:endParaRPr>
          </a:p>
          <a:p>
            <a:pPr>
              <a:lnSpc>
                <a:spcPct val="150000"/>
              </a:lnSpc>
            </a:pPr>
            <a:r>
              <a:rPr lang="en-US" altLang="zh-CN" sz="2000" dirty="0"/>
              <a:t>  </a:t>
            </a:r>
            <a:r>
              <a:rPr lang="en-US" altLang="zh-CN" sz="2000" dirty="0" err="1"/>
              <a:t>MultipartFile</a:t>
            </a:r>
            <a:r>
              <a:rPr lang="zh-CN" altLang="en-US" sz="2000" dirty="0"/>
              <a:t>类常用的一些方法：</a:t>
            </a:r>
            <a:endParaRPr lang="zh-CN" altLang="en-US" sz="2000" dirty="0"/>
          </a:p>
          <a:p>
            <a:pPr marL="800100" lvl="1" indent="-342900">
              <a:lnSpc>
                <a:spcPct val="150000"/>
              </a:lnSpc>
              <a:buFont typeface="Arial" panose="020B0604020202020204" pitchFamily="34" charset="0"/>
              <a:buChar char="•"/>
            </a:pPr>
            <a:r>
              <a:rPr lang="en-US" altLang="zh-CN" dirty="0"/>
              <a:t>String </a:t>
            </a:r>
            <a:r>
              <a:rPr lang="en-US" altLang="zh-CN" dirty="0" err="1"/>
              <a:t>getContentType</a:t>
            </a:r>
            <a:r>
              <a:rPr lang="en-US" altLang="zh-CN" dirty="0"/>
              <a:t>()//</a:t>
            </a:r>
            <a:r>
              <a:rPr lang="zh-CN" altLang="en-US" dirty="0"/>
              <a:t>获取文件</a:t>
            </a:r>
            <a:r>
              <a:rPr lang="en-US" altLang="zh-CN" dirty="0"/>
              <a:t>MIME</a:t>
            </a:r>
            <a:r>
              <a:rPr lang="zh-CN" altLang="en-US" dirty="0"/>
              <a:t>类型</a:t>
            </a:r>
            <a:endParaRPr lang="en-US" altLang="zh-CN" dirty="0"/>
          </a:p>
          <a:p>
            <a:pPr marL="800100" lvl="1" indent="-342900">
              <a:lnSpc>
                <a:spcPct val="150000"/>
              </a:lnSpc>
              <a:buFont typeface="Arial" panose="020B0604020202020204" pitchFamily="34" charset="0"/>
              <a:buChar char="•"/>
            </a:pPr>
            <a:r>
              <a:rPr lang="en-US" altLang="zh-CN" dirty="0" err="1"/>
              <a:t>InputStream</a:t>
            </a:r>
            <a:r>
              <a:rPr lang="en-US" altLang="zh-CN" dirty="0"/>
              <a:t> </a:t>
            </a:r>
            <a:r>
              <a:rPr lang="en-US" altLang="zh-CN" dirty="0" err="1"/>
              <a:t>getInputStream</a:t>
            </a:r>
            <a:r>
              <a:rPr lang="en-US" altLang="zh-CN" dirty="0"/>
              <a:t>()//</a:t>
            </a:r>
            <a:r>
              <a:rPr lang="zh-CN" altLang="en-US" dirty="0"/>
              <a:t>获取文件流</a:t>
            </a:r>
            <a:endParaRPr lang="en-US" altLang="zh-CN" dirty="0"/>
          </a:p>
          <a:p>
            <a:pPr marL="800100" lvl="1" indent="-342900">
              <a:lnSpc>
                <a:spcPct val="150000"/>
              </a:lnSpc>
              <a:buFont typeface="Arial" panose="020B0604020202020204" pitchFamily="34" charset="0"/>
              <a:buChar char="•"/>
            </a:pPr>
            <a:r>
              <a:rPr lang="en-US" altLang="zh-CN" dirty="0"/>
              <a:t>String </a:t>
            </a:r>
            <a:r>
              <a:rPr lang="en-US" altLang="zh-CN" dirty="0" err="1"/>
              <a:t>getName</a:t>
            </a:r>
            <a:r>
              <a:rPr lang="en-US" altLang="zh-CN" dirty="0"/>
              <a:t>() //</a:t>
            </a:r>
            <a:r>
              <a:rPr lang="zh-CN" altLang="en-US" dirty="0"/>
              <a:t>获取表单中文件组件的名字</a:t>
            </a:r>
            <a:endParaRPr lang="en-US" altLang="zh-CN" dirty="0"/>
          </a:p>
          <a:p>
            <a:pPr marL="800100" lvl="1" indent="-342900">
              <a:lnSpc>
                <a:spcPct val="150000"/>
              </a:lnSpc>
              <a:buFont typeface="Arial" panose="020B0604020202020204" pitchFamily="34" charset="0"/>
              <a:buChar char="•"/>
            </a:pPr>
            <a:r>
              <a:rPr lang="en-US" altLang="zh-CN" dirty="0"/>
              <a:t>String </a:t>
            </a:r>
            <a:r>
              <a:rPr lang="en-US" altLang="zh-CN" dirty="0" err="1"/>
              <a:t>getOriginalFilename</a:t>
            </a:r>
            <a:r>
              <a:rPr lang="en-US" altLang="zh-CN" dirty="0"/>
              <a:t>() //</a:t>
            </a:r>
            <a:r>
              <a:rPr lang="zh-CN" altLang="en-US" dirty="0"/>
              <a:t>获取上传文件的原名</a:t>
            </a:r>
            <a:endParaRPr lang="en-US" altLang="zh-CN" dirty="0"/>
          </a:p>
          <a:p>
            <a:pPr marL="800100" lvl="1" indent="-342900">
              <a:lnSpc>
                <a:spcPct val="150000"/>
              </a:lnSpc>
              <a:buFont typeface="Arial" panose="020B0604020202020204" pitchFamily="34" charset="0"/>
              <a:buChar char="•"/>
            </a:pPr>
            <a:r>
              <a:rPr lang="en-US" altLang="zh-CN" dirty="0"/>
              <a:t>long </a:t>
            </a:r>
            <a:r>
              <a:rPr lang="en-US" altLang="zh-CN" dirty="0" err="1"/>
              <a:t>getSize</a:t>
            </a:r>
            <a:r>
              <a:rPr lang="en-US" altLang="zh-CN" dirty="0"/>
              <a:t>() //</a:t>
            </a:r>
            <a:r>
              <a:rPr lang="zh-CN" altLang="en-US" dirty="0"/>
              <a:t>获取文件的字节大小，单位</a:t>
            </a:r>
            <a:r>
              <a:rPr lang="en-US" altLang="zh-CN" dirty="0"/>
              <a:t>byte</a:t>
            </a:r>
            <a:endParaRPr lang="en-US" altLang="zh-CN" dirty="0"/>
          </a:p>
          <a:p>
            <a:pPr marL="800100" lvl="1" indent="-342900">
              <a:lnSpc>
                <a:spcPct val="150000"/>
              </a:lnSpc>
              <a:buFont typeface="Arial" panose="020B0604020202020204" pitchFamily="34" charset="0"/>
              <a:buChar char="•"/>
            </a:pPr>
            <a:r>
              <a:rPr lang="en-US" altLang="zh-CN" dirty="0" err="1"/>
              <a:t>boolean</a:t>
            </a:r>
            <a:r>
              <a:rPr lang="en-US" altLang="zh-CN" dirty="0"/>
              <a:t> </a:t>
            </a:r>
            <a:r>
              <a:rPr lang="en-US" altLang="zh-CN" dirty="0" err="1"/>
              <a:t>isEmpty</a:t>
            </a:r>
            <a:r>
              <a:rPr lang="en-US" altLang="zh-CN" dirty="0"/>
              <a:t>() //</a:t>
            </a:r>
            <a:r>
              <a:rPr lang="zh-CN" altLang="en-US" dirty="0"/>
              <a:t>是否为空</a:t>
            </a:r>
            <a:endParaRPr lang="en-US" altLang="zh-CN" dirty="0"/>
          </a:p>
          <a:p>
            <a:pPr marL="800100" lvl="1" indent="-342900">
              <a:lnSpc>
                <a:spcPct val="150000"/>
              </a:lnSpc>
              <a:buFont typeface="Arial" panose="020B0604020202020204" pitchFamily="34" charset="0"/>
              <a:buChar char="•"/>
            </a:pPr>
            <a:r>
              <a:rPr lang="en-US" altLang="zh-CN" dirty="0"/>
              <a:t>void </a:t>
            </a:r>
            <a:r>
              <a:rPr lang="en-US" altLang="zh-CN" dirty="0" err="1">
                <a:solidFill>
                  <a:srgbClr val="FF0000"/>
                </a:solidFill>
              </a:rPr>
              <a:t>transferTo</a:t>
            </a:r>
            <a:r>
              <a:rPr lang="en-US" altLang="zh-CN" dirty="0"/>
              <a:t>(File </a:t>
            </a:r>
            <a:r>
              <a:rPr lang="en-US" altLang="zh-CN" dirty="0" err="1"/>
              <a:t>dest</a:t>
            </a:r>
            <a:r>
              <a:rPr lang="en-US" altLang="zh-CN" dirty="0"/>
              <a:t>) //</a:t>
            </a:r>
            <a:r>
              <a:rPr lang="zh-CN" altLang="en-US" dirty="0"/>
              <a:t>保存到一个目标文件中。</a:t>
            </a:r>
            <a:endParaRPr lang="zh-CN" altLang="en-US" dirty="0"/>
          </a:p>
        </p:txBody>
      </p:sp>
      <p:pic>
        <p:nvPicPr>
          <p:cNvPr id="7" name="图片 6"/>
          <p:cNvPicPr>
            <a:picLocks noChangeAspect="1"/>
          </p:cNvPicPr>
          <p:nvPr/>
        </p:nvPicPr>
        <p:blipFill>
          <a:blip r:embed="rId1"/>
          <a:stretch>
            <a:fillRect/>
          </a:stretch>
        </p:blipFill>
        <p:spPr>
          <a:xfrm>
            <a:off x="6404860" y="2335648"/>
            <a:ext cx="5787140" cy="38874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11" name="文本框 10"/>
          <p:cNvSpPr txBox="1"/>
          <p:nvPr/>
        </p:nvSpPr>
        <p:spPr>
          <a:xfrm>
            <a:off x="250372" y="1223784"/>
            <a:ext cx="11422515" cy="1014730"/>
          </a:xfrm>
          <a:prstGeom prst="rect">
            <a:avLst/>
          </a:prstGeom>
          <a:noFill/>
        </p:spPr>
        <p:txBody>
          <a:bodyPr wrap="square" rtlCol="0">
            <a:spAutoFit/>
          </a:bodyPr>
          <a:lstStyle/>
          <a:p>
            <a:pPr marL="109855" marR="0" lvl="0" indent="0" algn="l" defTabSz="914400" rtl="0" eaLnBrk="0" fontAlgn="base" latinLnBrk="0" hangingPunct="0">
              <a:lnSpc>
                <a:spcPct val="150000"/>
              </a:lnSpc>
              <a:spcBef>
                <a:spcPts val="400"/>
              </a:spcBef>
              <a:spcAft>
                <a:spcPct val="0"/>
              </a:spcAft>
              <a:buClr>
                <a:srgbClr val="0080CB"/>
              </a:buClr>
              <a:buSzPct val="68000"/>
              <a:buFontTx/>
              <a:buNone/>
              <a:defRPr/>
            </a:pPr>
            <a:r>
              <a:rPr lang="zh-CN" altLang="en-US" sz="2000" noProof="0" dirty="0">
                <a:solidFill>
                  <a:srgbClr val="000000"/>
                </a:solidFill>
                <a:sym typeface="+mn-ea"/>
              </a:rPr>
              <a:t>文件上传</a:t>
            </a:r>
            <a:endParaRPr lang="en-US" altLang="zh-CN" sz="2000" noProof="0" dirty="0">
              <a:solidFill>
                <a:srgbClr val="000000"/>
              </a:solidFill>
              <a:sym typeface="+mn-ea"/>
            </a:endParaRPr>
          </a:p>
          <a:p>
            <a:pPr>
              <a:lnSpc>
                <a:spcPct val="150000"/>
              </a:lnSpc>
            </a:pPr>
            <a:r>
              <a:rPr lang="en-US" altLang="zh-CN" sz="2000" dirty="0"/>
              <a:t> </a:t>
            </a:r>
            <a:endParaRPr lang="zh-CN" altLang="en-US" dirty="0"/>
          </a:p>
        </p:txBody>
      </p:sp>
      <p:pic>
        <p:nvPicPr>
          <p:cNvPr id="4" name="图片 3"/>
          <p:cNvPicPr>
            <a:picLocks noChangeAspect="1"/>
          </p:cNvPicPr>
          <p:nvPr/>
        </p:nvPicPr>
        <p:blipFill>
          <a:blip r:embed="rId1"/>
          <a:stretch>
            <a:fillRect/>
          </a:stretch>
        </p:blipFill>
        <p:spPr>
          <a:xfrm>
            <a:off x="1622425" y="1802130"/>
            <a:ext cx="8255000" cy="45675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5.2.3</a:t>
            </a:r>
            <a:r>
              <a:rPr lang="en-US" altLang="zh-CN" b="0" kern="1800" dirty="0">
                <a:latin typeface="Times New Roman" panose="02020603050405020304"/>
              </a:rPr>
              <a:t> </a:t>
            </a:r>
            <a:r>
              <a:rPr lang="zh-CN" altLang="en-US" dirty="0">
                <a:latin typeface="宋体" pitchFamily="2" charset="-122"/>
                <a:ea typeface="宋体" pitchFamily="2" charset="-122"/>
                <a:sym typeface="+mn-ea"/>
              </a:rPr>
              <a:t>获取请求参数</a:t>
            </a:r>
            <a:endParaRPr lang="zh-CN" altLang="en-US" b="0" kern="1800" dirty="0">
              <a:latin typeface="Times New Roman" panose="02020603050405020304"/>
            </a:endParaRPr>
          </a:p>
        </p:txBody>
      </p:sp>
      <p:sp>
        <p:nvSpPr>
          <p:cNvPr id="11" name="文本框 10"/>
          <p:cNvSpPr txBox="1"/>
          <p:nvPr/>
        </p:nvSpPr>
        <p:spPr>
          <a:xfrm>
            <a:off x="250372" y="1223784"/>
            <a:ext cx="11422515" cy="1014730"/>
          </a:xfrm>
          <a:prstGeom prst="rect">
            <a:avLst/>
          </a:prstGeom>
          <a:noFill/>
        </p:spPr>
        <p:txBody>
          <a:bodyPr wrap="square" rtlCol="0">
            <a:spAutoFit/>
          </a:bodyPr>
          <a:lstStyle/>
          <a:p>
            <a:pPr marL="109855" marR="0" lvl="0" indent="0" algn="l" defTabSz="914400" rtl="0" eaLnBrk="0" fontAlgn="base" latinLnBrk="0" hangingPunct="0">
              <a:lnSpc>
                <a:spcPct val="150000"/>
              </a:lnSpc>
              <a:spcBef>
                <a:spcPts val="400"/>
              </a:spcBef>
              <a:spcAft>
                <a:spcPct val="0"/>
              </a:spcAft>
              <a:buClr>
                <a:srgbClr val="0080CB"/>
              </a:buClr>
              <a:buSzPct val="68000"/>
              <a:buFontTx/>
              <a:buNone/>
              <a:defRPr/>
            </a:pPr>
            <a:r>
              <a:rPr lang="zh-CN" altLang="en-US" sz="2000" noProof="0" dirty="0">
                <a:solidFill>
                  <a:srgbClr val="000000"/>
                </a:solidFill>
                <a:sym typeface="+mn-ea"/>
              </a:rPr>
              <a:t>文件上传</a:t>
            </a:r>
            <a:endParaRPr lang="en-US" altLang="zh-CN" sz="2000" noProof="0" dirty="0">
              <a:solidFill>
                <a:srgbClr val="000000"/>
              </a:solidFill>
              <a:sym typeface="+mn-ea"/>
            </a:endParaRPr>
          </a:p>
          <a:p>
            <a:pPr>
              <a:lnSpc>
                <a:spcPct val="150000"/>
              </a:lnSpc>
            </a:pPr>
            <a:r>
              <a:rPr lang="en-US" altLang="zh-CN" sz="2000" dirty="0"/>
              <a:t> </a:t>
            </a:r>
            <a:endParaRPr lang="zh-CN" altLang="en-US" dirty="0"/>
          </a:p>
        </p:txBody>
      </p:sp>
      <p:pic>
        <p:nvPicPr>
          <p:cNvPr id="3" name="图片 2"/>
          <p:cNvPicPr>
            <a:picLocks noChangeAspect="1"/>
          </p:cNvPicPr>
          <p:nvPr/>
        </p:nvPicPr>
        <p:blipFill>
          <a:blip r:embed="rId1"/>
          <a:stretch>
            <a:fillRect/>
          </a:stretch>
        </p:blipFill>
        <p:spPr>
          <a:xfrm>
            <a:off x="2044065" y="2151380"/>
            <a:ext cx="7426960" cy="1279525"/>
          </a:xfrm>
          <a:prstGeom prst="rect">
            <a:avLst/>
          </a:prstGeom>
        </p:spPr>
      </p:pic>
      <p:pic>
        <p:nvPicPr>
          <p:cNvPr id="5" name="图片 4"/>
          <p:cNvPicPr>
            <a:picLocks noChangeAspect="1"/>
          </p:cNvPicPr>
          <p:nvPr/>
        </p:nvPicPr>
        <p:blipFill>
          <a:blip r:embed="rId2"/>
          <a:stretch>
            <a:fillRect/>
          </a:stretch>
        </p:blipFill>
        <p:spPr>
          <a:xfrm>
            <a:off x="1445895" y="4318635"/>
            <a:ext cx="8623300" cy="800100"/>
          </a:xfrm>
          <a:prstGeom prst="rect">
            <a:avLst/>
          </a:prstGeom>
        </p:spPr>
      </p:pic>
      <p:sp>
        <p:nvSpPr>
          <p:cNvPr id="8" name="文本框 7"/>
          <p:cNvSpPr txBox="1"/>
          <p:nvPr/>
        </p:nvSpPr>
        <p:spPr>
          <a:xfrm>
            <a:off x="2856865" y="5558155"/>
            <a:ext cx="5440680" cy="368300"/>
          </a:xfrm>
          <a:prstGeom prst="rect">
            <a:avLst/>
          </a:prstGeom>
          <a:noFill/>
        </p:spPr>
        <p:txBody>
          <a:bodyPr wrap="none" rtlCol="0">
            <a:spAutoFit/>
          </a:bodyPr>
          <a:p>
            <a:r>
              <a:rPr lang="zh-CN" altLang="en-US"/>
              <a:t>将当前项目下的</a:t>
            </a:r>
            <a:r>
              <a:rPr lang="en-US" altLang="zh-CN"/>
              <a:t>upload</a:t>
            </a:r>
            <a:r>
              <a:rPr lang="zh-CN" altLang="en-US"/>
              <a:t>路径添加</a:t>
            </a:r>
            <a:r>
              <a:rPr lang="zh-CN" altLang="en-US"/>
              <a:t>到静态资源查找</a:t>
            </a:r>
            <a:r>
              <a:rPr lang="zh-CN" altLang="en-US"/>
              <a:t>路径</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5.2.4</a:t>
            </a:r>
            <a:r>
              <a:rPr lang="en-US" altLang="zh-CN" b="0" kern="1800" dirty="0">
                <a:latin typeface="Times New Roman" panose="02020603050405020304"/>
              </a:rPr>
              <a:t> </a:t>
            </a:r>
            <a:r>
              <a:rPr lang="zh-CN" altLang="en-US" dirty="0">
                <a:latin typeface="宋体" pitchFamily="2" charset="-122"/>
                <a:ea typeface="宋体" pitchFamily="2" charset="-122"/>
              </a:rPr>
              <a:t>返回</a:t>
            </a:r>
            <a:r>
              <a:rPr lang="zh-CN" altLang="en-US" dirty="0">
                <a:latin typeface="宋体" pitchFamily="2" charset="-122"/>
                <a:ea typeface="宋体" pitchFamily="2" charset="-122"/>
              </a:rPr>
              <a:t>响应</a:t>
            </a:r>
            <a:endParaRPr lang="zh-CN" altLang="en-US" dirty="0">
              <a:latin typeface="宋体" pitchFamily="2" charset="-122"/>
              <a:ea typeface="宋体" pitchFamily="2" charset="-122"/>
            </a:endParaRPr>
          </a:p>
        </p:txBody>
      </p:sp>
      <p:sp>
        <p:nvSpPr>
          <p:cNvPr id="5" name="文本框 4"/>
          <p:cNvSpPr txBox="1"/>
          <p:nvPr/>
        </p:nvSpPr>
        <p:spPr>
          <a:xfrm>
            <a:off x="250190" y="1223645"/>
            <a:ext cx="6656070" cy="255333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olidFill>
                  <a:srgbClr val="FF0000"/>
                </a:solidFill>
                <a:sym typeface="+mn-ea"/>
              </a:rPr>
              <a:t>常见的返回值类型：</a:t>
            </a:r>
            <a:endParaRPr lang="en-US" altLang="zh-CN" sz="2000" dirty="0">
              <a:solidFill>
                <a:srgbClr val="FF0000"/>
              </a:solidFill>
              <a:sym typeface="+mn-ea"/>
            </a:endParaRPr>
          </a:p>
          <a:p>
            <a:pPr marL="109855">
              <a:lnSpc>
                <a:spcPct val="150000"/>
              </a:lnSpc>
              <a:spcBef>
                <a:spcPts val="400"/>
              </a:spcBef>
              <a:buClr>
                <a:schemeClr val="accent1"/>
              </a:buClr>
              <a:buSzPct val="68000"/>
            </a:pPr>
            <a:r>
              <a:rPr lang="zh-CN" altLang="en-US" sz="2000" dirty="0">
                <a:solidFill>
                  <a:srgbClr val="000000"/>
                </a:solidFill>
                <a:sym typeface="+mn-ea"/>
              </a:rPr>
              <a:t>使用后端模板：</a:t>
            </a:r>
            <a:endParaRPr lang="en-US" altLang="zh-CN" sz="2000" dirty="0">
              <a:solidFill>
                <a:srgbClr val="000000"/>
              </a:solidFill>
              <a:sym typeface="+mn-ea"/>
            </a:endParaRPr>
          </a:p>
          <a:p>
            <a:pPr marL="109855" lvl="0">
              <a:lnSpc>
                <a:spcPct val="150000"/>
              </a:lnSpc>
              <a:spcBef>
                <a:spcPts val="400"/>
              </a:spcBef>
              <a:buClr>
                <a:srgbClr val="0080CB"/>
              </a:buClr>
              <a:buSzPct val="68000"/>
              <a:defRPr/>
            </a:pPr>
            <a:r>
              <a:rPr lang="en-US" altLang="zh-CN" sz="2000" dirty="0">
                <a:solidFill>
                  <a:srgbClr val="000000"/>
                </a:solidFill>
                <a:sym typeface="+mn-ea"/>
              </a:rPr>
              <a:t> 1.  @Controller</a:t>
            </a:r>
            <a:r>
              <a:rPr lang="zh-CN" altLang="en-US" sz="2000" dirty="0">
                <a:solidFill>
                  <a:srgbClr val="000000"/>
                </a:solidFill>
                <a:sym typeface="+mn-ea"/>
              </a:rPr>
              <a:t>中</a:t>
            </a:r>
            <a:r>
              <a:rPr lang="en-US" altLang="zh-CN" sz="2000" dirty="0">
                <a:solidFill>
                  <a:srgbClr val="000000"/>
                </a:solidFill>
                <a:sym typeface="+mn-ea"/>
              </a:rPr>
              <a:t> </a:t>
            </a:r>
            <a:r>
              <a:rPr lang="zh-CN" altLang="en-US" sz="2000" dirty="0">
                <a:solidFill>
                  <a:srgbClr val="000000"/>
                </a:solidFill>
                <a:sym typeface="+mn-ea"/>
              </a:rPr>
              <a:t>方法返回</a:t>
            </a:r>
            <a:r>
              <a:rPr lang="en-US" altLang="zh-CN" sz="2000" dirty="0">
                <a:solidFill>
                  <a:srgbClr val="000000"/>
                </a:solidFill>
                <a:sym typeface="+mn-ea"/>
              </a:rPr>
              <a:t>String</a:t>
            </a:r>
            <a:r>
              <a:rPr lang="zh-CN" altLang="en-US" sz="2000" dirty="0">
                <a:solidFill>
                  <a:srgbClr val="000000"/>
                </a:solidFill>
                <a:sym typeface="+mn-ea"/>
              </a:rPr>
              <a:t>类型时，默认</a:t>
            </a:r>
            <a:r>
              <a:rPr lang="zh-CN" altLang="en-US" sz="2000" dirty="0">
                <a:solidFill>
                  <a:srgbClr val="000000"/>
                </a:solidFill>
                <a:sym typeface="+mn-ea"/>
              </a:rPr>
              <a:t>为视图名</a:t>
            </a:r>
            <a:endParaRPr lang="en-US" altLang="zh-CN" sz="2000" dirty="0">
              <a:solidFill>
                <a:srgbClr val="000000"/>
              </a:solidFill>
              <a:sym typeface="+mn-ea"/>
            </a:endParaRPr>
          </a:p>
          <a:p>
            <a:pPr marL="109855" lvl="0">
              <a:lnSpc>
                <a:spcPct val="150000"/>
              </a:lnSpc>
              <a:spcBef>
                <a:spcPts val="400"/>
              </a:spcBef>
              <a:buClr>
                <a:srgbClr val="0080CB"/>
              </a:buClr>
              <a:buSzPct val="68000"/>
              <a:defRPr/>
            </a:pPr>
            <a:r>
              <a:rPr lang="en-US" altLang="zh-CN" sz="2000" dirty="0">
                <a:solidFill>
                  <a:srgbClr val="000000"/>
                </a:solidFill>
                <a:sym typeface="+mn-ea"/>
              </a:rPr>
              <a:t> 2</a:t>
            </a:r>
            <a:r>
              <a:rPr lang="zh-CN" altLang="en-US" sz="2000" dirty="0">
                <a:solidFill>
                  <a:srgbClr val="000000"/>
                </a:solidFill>
                <a:sym typeface="+mn-ea"/>
              </a:rPr>
              <a:t>、</a:t>
            </a:r>
            <a:r>
              <a:rPr lang="en-US" altLang="zh-CN" sz="2000" dirty="0">
                <a:solidFill>
                  <a:srgbClr val="000000"/>
                </a:solidFill>
                <a:sym typeface="+mn-ea"/>
              </a:rPr>
              <a:t>@RestController</a:t>
            </a:r>
            <a:r>
              <a:rPr lang="zh-CN" altLang="en-US" sz="2000" dirty="0">
                <a:solidFill>
                  <a:srgbClr val="000000"/>
                </a:solidFill>
                <a:sym typeface="+mn-ea"/>
              </a:rPr>
              <a:t>中</a:t>
            </a:r>
            <a:r>
              <a:rPr lang="en-US" altLang="zh-CN" sz="2000" dirty="0">
                <a:solidFill>
                  <a:srgbClr val="000000"/>
                </a:solidFill>
                <a:sym typeface="+mn-ea"/>
              </a:rPr>
              <a:t> </a:t>
            </a:r>
            <a:r>
              <a:rPr lang="zh-CN" altLang="en-US" sz="2000" dirty="0">
                <a:solidFill>
                  <a:srgbClr val="000000"/>
                </a:solidFill>
                <a:sym typeface="+mn-ea"/>
              </a:rPr>
              <a:t>也可以</a:t>
            </a:r>
            <a:r>
              <a:rPr lang="zh-CN" altLang="en-US" sz="2000" dirty="0">
                <a:solidFill>
                  <a:srgbClr val="000000"/>
                </a:solidFill>
                <a:sym typeface="+mn-ea"/>
              </a:rPr>
              <a:t>针对个别方法使用</a:t>
            </a:r>
            <a:r>
              <a:rPr lang="en-US" altLang="zh-CN" sz="2000" dirty="0" err="1">
                <a:solidFill>
                  <a:srgbClr val="000000"/>
                </a:solidFill>
                <a:sym typeface="+mn-ea"/>
              </a:rPr>
              <a:t>ModelAndView</a:t>
            </a:r>
            <a:r>
              <a:rPr lang="zh-CN" altLang="en-US" sz="2000" dirty="0" err="1">
                <a:solidFill>
                  <a:srgbClr val="000000"/>
                </a:solidFill>
                <a:sym typeface="+mn-ea"/>
              </a:rPr>
              <a:t>返回视图</a:t>
            </a:r>
            <a:endParaRPr lang="zh-CN" altLang="en-US" sz="2000" dirty="0" err="1">
              <a:solidFill>
                <a:srgbClr val="000000"/>
              </a:solidFill>
              <a:sym typeface="+mn-ea"/>
            </a:endParaRPr>
          </a:p>
        </p:txBody>
      </p:sp>
      <p:pic>
        <p:nvPicPr>
          <p:cNvPr id="4" name="图片 3"/>
          <p:cNvPicPr>
            <a:picLocks noChangeAspect="1"/>
          </p:cNvPicPr>
          <p:nvPr/>
        </p:nvPicPr>
        <p:blipFill>
          <a:blip r:embed="rId1"/>
          <a:stretch>
            <a:fillRect/>
          </a:stretch>
        </p:blipFill>
        <p:spPr>
          <a:xfrm>
            <a:off x="6906869" y="1310116"/>
            <a:ext cx="4952381" cy="2657143"/>
          </a:xfrm>
          <a:prstGeom prst="rect">
            <a:avLst/>
          </a:prstGeom>
        </p:spPr>
      </p:pic>
      <p:pic>
        <p:nvPicPr>
          <p:cNvPr id="6" name="图片 5"/>
          <p:cNvPicPr>
            <a:picLocks noChangeAspect="1"/>
          </p:cNvPicPr>
          <p:nvPr/>
        </p:nvPicPr>
        <p:blipFill>
          <a:blip r:embed="rId2"/>
          <a:stretch>
            <a:fillRect/>
          </a:stretch>
        </p:blipFill>
        <p:spPr>
          <a:xfrm>
            <a:off x="7518102" y="4236966"/>
            <a:ext cx="3257143" cy="1857143"/>
          </a:xfrm>
          <a:prstGeom prst="rect">
            <a:avLst/>
          </a:prstGeom>
        </p:spPr>
      </p:pic>
      <p:pic>
        <p:nvPicPr>
          <p:cNvPr id="7" name="图片 6"/>
          <p:cNvPicPr>
            <a:picLocks noChangeAspect="1"/>
          </p:cNvPicPr>
          <p:nvPr/>
        </p:nvPicPr>
        <p:blipFill>
          <a:blip r:embed="rId3"/>
          <a:stretch>
            <a:fillRect/>
          </a:stretch>
        </p:blipFill>
        <p:spPr>
          <a:xfrm>
            <a:off x="636905" y="3837707"/>
            <a:ext cx="5491004" cy="2983594"/>
          </a:xfrm>
          <a:prstGeom prst="rect">
            <a:avLst/>
          </a:prstGeom>
        </p:spPr>
      </p:pic>
      <p:sp>
        <p:nvSpPr>
          <p:cNvPr id="3" name="文本框 2"/>
          <p:cNvSpPr txBox="1"/>
          <p:nvPr/>
        </p:nvSpPr>
        <p:spPr>
          <a:xfrm>
            <a:off x="1818640" y="6456129"/>
            <a:ext cx="1672253" cy="369332"/>
          </a:xfrm>
          <a:prstGeom prst="rect">
            <a:avLst/>
          </a:prstGeom>
          <a:noFill/>
        </p:spPr>
        <p:txBody>
          <a:bodyPr wrap="none" rtlCol="0">
            <a:spAutoFit/>
          </a:bodyPr>
          <a:lstStyle/>
          <a:p>
            <a:r>
              <a:rPr kumimoji="1" lang="en-US" altLang="zh-CN" dirty="0"/>
              <a:t>index</a:t>
            </a:r>
            <a:r>
              <a:rPr kumimoji="1" lang="zh-CN" altLang="en-US" dirty="0"/>
              <a:t>为视图名</a:t>
            </a:r>
            <a:endParaRPr kumimoji="1"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5.2.4</a:t>
            </a:r>
            <a:r>
              <a:rPr lang="en-US" altLang="zh-CN" b="0" kern="1800" dirty="0">
                <a:latin typeface="Times New Roman" panose="02020603050405020304"/>
              </a:rPr>
              <a:t> </a:t>
            </a:r>
            <a:r>
              <a:rPr lang="zh-CN" altLang="en-US" dirty="0">
                <a:latin typeface="宋体" pitchFamily="2" charset="-122"/>
                <a:ea typeface="宋体" pitchFamily="2" charset="-122"/>
                <a:sym typeface="+mn-ea"/>
              </a:rPr>
              <a:t>返回响应</a:t>
            </a:r>
            <a:endParaRPr lang="zh-CN" altLang="en-US" b="0" kern="1800" dirty="0">
              <a:latin typeface="Times New Roman" panose="02020603050405020304"/>
            </a:endParaRPr>
          </a:p>
        </p:txBody>
      </p:sp>
      <p:sp>
        <p:nvSpPr>
          <p:cNvPr id="5" name="文本框 4"/>
          <p:cNvSpPr txBox="1"/>
          <p:nvPr/>
        </p:nvSpPr>
        <p:spPr>
          <a:xfrm>
            <a:off x="236855" y="1223645"/>
            <a:ext cx="11772265" cy="357949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olidFill>
                  <a:srgbClr val="FF0000"/>
                </a:solidFill>
                <a:sym typeface="+mn-ea"/>
              </a:rPr>
              <a:t>常见的返回值类型：</a:t>
            </a:r>
            <a:endParaRPr lang="en-US" altLang="zh-CN" sz="2000" dirty="0">
              <a:solidFill>
                <a:srgbClr val="FF0000"/>
              </a:solidFill>
              <a:sym typeface="+mn-ea"/>
            </a:endParaRPr>
          </a:p>
          <a:p>
            <a:pPr marL="109855">
              <a:lnSpc>
                <a:spcPct val="150000"/>
              </a:lnSpc>
              <a:spcBef>
                <a:spcPts val="400"/>
              </a:spcBef>
              <a:buClr>
                <a:srgbClr val="0080CB"/>
              </a:buClr>
              <a:buSzPct val="68000"/>
              <a:defRPr/>
            </a:pPr>
            <a:r>
              <a:rPr lang="zh-CN" altLang="en-US" sz="2000" dirty="0">
                <a:solidFill>
                  <a:srgbClr val="000000"/>
                </a:solidFill>
                <a:sym typeface="+mn-ea"/>
              </a:rPr>
              <a:t>返回</a:t>
            </a:r>
            <a:r>
              <a:rPr lang="zh-CN" altLang="en-US" sz="2000" dirty="0">
                <a:solidFill>
                  <a:srgbClr val="000000"/>
                </a:solidFill>
                <a:sym typeface="+mn-ea"/>
              </a:rPr>
              <a:t>数据，常用于前后端分离：</a:t>
            </a:r>
            <a:endParaRPr lang="en-US" altLang="zh-CN" sz="2000" dirty="0">
              <a:solidFill>
                <a:srgbClr val="000000"/>
              </a:solidFill>
              <a:sym typeface="+mn-ea"/>
            </a:endParaRPr>
          </a:p>
          <a:p>
            <a:pPr marL="109855" lvl="0">
              <a:lnSpc>
                <a:spcPct val="150000"/>
              </a:lnSpc>
              <a:spcBef>
                <a:spcPts val="400"/>
              </a:spcBef>
              <a:buClr>
                <a:srgbClr val="0080CB"/>
              </a:buClr>
              <a:buSzPct val="68000"/>
              <a:defRPr/>
            </a:pPr>
            <a:r>
              <a:rPr lang="en-US" altLang="zh-CN" sz="2000" dirty="0">
                <a:solidFill>
                  <a:srgbClr val="000000"/>
                </a:solidFill>
                <a:sym typeface="+mn-ea"/>
              </a:rPr>
              <a:t> 1</a:t>
            </a:r>
            <a:r>
              <a:rPr lang="zh-CN" altLang="en-US" sz="2000" dirty="0">
                <a:solidFill>
                  <a:srgbClr val="000000"/>
                </a:solidFill>
                <a:sym typeface="+mn-ea"/>
              </a:rPr>
              <a:t>、</a:t>
            </a:r>
            <a:r>
              <a:rPr lang="en-US" altLang="zh-CN" sz="2000" dirty="0">
                <a:solidFill>
                  <a:srgbClr val="000000"/>
                </a:solidFill>
                <a:sym typeface="+mn-ea"/>
              </a:rPr>
              <a:t>@</a:t>
            </a:r>
            <a:r>
              <a:rPr lang="en-US" altLang="zh-CN" sz="2000" dirty="0" err="1">
                <a:solidFill>
                  <a:srgbClr val="000000"/>
                </a:solidFill>
                <a:sym typeface="+mn-ea"/>
              </a:rPr>
              <a:t>RestController</a:t>
            </a:r>
            <a:r>
              <a:rPr lang="zh-CN" altLang="en-US" sz="2000" dirty="0" err="1">
                <a:solidFill>
                  <a:srgbClr val="000000"/>
                </a:solidFill>
                <a:sym typeface="+mn-ea"/>
              </a:rPr>
              <a:t>为组合注解，包含了</a:t>
            </a:r>
            <a:r>
              <a:rPr lang="en-US" altLang="zh-CN" sz="2000" dirty="0">
                <a:solidFill>
                  <a:srgbClr val="000000"/>
                </a:solidFill>
                <a:sym typeface="+mn-ea"/>
              </a:rPr>
              <a:t>@</a:t>
            </a:r>
            <a:r>
              <a:rPr lang="en-US" altLang="zh-CN" sz="2000" dirty="0" err="1">
                <a:solidFill>
                  <a:srgbClr val="000000"/>
                </a:solidFill>
                <a:sym typeface="+mn-ea"/>
              </a:rPr>
              <a:t>ResponseBody</a:t>
            </a:r>
            <a:r>
              <a:rPr lang="zh-CN" altLang="en-US" sz="2000" dirty="0" err="1">
                <a:solidFill>
                  <a:srgbClr val="000000"/>
                </a:solidFill>
                <a:sym typeface="+mn-ea"/>
              </a:rPr>
              <a:t>，其中的方法默认为返回数据，</a:t>
            </a:r>
            <a:r>
              <a:rPr lang="zh-CN" altLang="en-US" sz="2000" dirty="0">
                <a:solidFill>
                  <a:srgbClr val="000000"/>
                </a:solidFill>
                <a:sym typeface="+mn-ea"/>
              </a:rPr>
              <a:t>返回的对象使用</a:t>
            </a:r>
            <a:r>
              <a:rPr lang="en-US" altLang="zh-CN" sz="2000" dirty="0" err="1">
                <a:solidFill>
                  <a:srgbClr val="000000"/>
                </a:solidFill>
                <a:sym typeface="+mn-ea"/>
              </a:rPr>
              <a:t>HttpMessageConverter</a:t>
            </a:r>
            <a:r>
              <a:rPr lang="zh-CN" altLang="en-US" sz="2000" dirty="0">
                <a:solidFill>
                  <a:srgbClr val="000000"/>
                </a:solidFill>
                <a:sym typeface="+mn-ea"/>
              </a:rPr>
              <a:t>完成序列化</a:t>
            </a:r>
            <a:endParaRPr lang="zh-CN" altLang="en-US" sz="2000" dirty="0" err="1">
              <a:solidFill>
                <a:srgbClr val="000000"/>
              </a:solidFill>
              <a:sym typeface="+mn-ea"/>
            </a:endParaRPr>
          </a:p>
          <a:p>
            <a:pPr marL="109855" lvl="0">
              <a:lnSpc>
                <a:spcPct val="150000"/>
              </a:lnSpc>
              <a:spcBef>
                <a:spcPts val="400"/>
              </a:spcBef>
              <a:buClr>
                <a:srgbClr val="0080CB"/>
              </a:buClr>
              <a:buSzPct val="68000"/>
              <a:defRPr/>
            </a:pPr>
            <a:r>
              <a:rPr lang="en-US" altLang="zh-CN" sz="2000" dirty="0" err="1">
                <a:solidFill>
                  <a:srgbClr val="000000"/>
                </a:solidFill>
                <a:sym typeface="+mn-ea"/>
              </a:rPr>
              <a:t> 2.  </a:t>
            </a:r>
            <a:r>
              <a:rPr lang="zh-CN" altLang="en-US" sz="2000" dirty="0">
                <a:solidFill>
                  <a:srgbClr val="000000"/>
                </a:solidFill>
                <a:sym typeface="+mn-ea"/>
              </a:rPr>
              <a:t>也可以针对</a:t>
            </a:r>
            <a:r>
              <a:rPr lang="en-US" altLang="zh-CN" sz="2000" dirty="0">
                <a:solidFill>
                  <a:srgbClr val="000000"/>
                </a:solidFill>
                <a:sym typeface="+mn-ea"/>
              </a:rPr>
              <a:t>@Controller</a:t>
            </a:r>
            <a:r>
              <a:rPr lang="zh-CN" altLang="en-US" sz="2000" dirty="0">
                <a:solidFill>
                  <a:srgbClr val="000000"/>
                </a:solidFill>
                <a:sym typeface="+mn-ea"/>
              </a:rPr>
              <a:t>中的个别方法单独加</a:t>
            </a:r>
            <a:r>
              <a:rPr lang="en-US" altLang="zh-CN" sz="2000" dirty="0">
                <a:solidFill>
                  <a:srgbClr val="000000"/>
                </a:solidFill>
                <a:sym typeface="+mn-ea"/>
              </a:rPr>
              <a:t>@</a:t>
            </a:r>
            <a:r>
              <a:rPr lang="en-US" altLang="zh-CN" sz="2000" dirty="0" err="1">
                <a:solidFill>
                  <a:srgbClr val="000000"/>
                </a:solidFill>
                <a:sym typeface="+mn-ea"/>
              </a:rPr>
              <a:t>ResponseBody</a:t>
            </a:r>
            <a:r>
              <a:rPr lang="zh-CN" altLang="en-US" sz="2000" dirty="0" err="1">
                <a:solidFill>
                  <a:srgbClr val="000000"/>
                </a:solidFill>
                <a:sym typeface="+mn-ea"/>
              </a:rPr>
              <a:t>，使其返回数据。</a:t>
            </a:r>
            <a:endParaRPr lang="en-US" altLang="zh-CN" sz="2000" dirty="0">
              <a:solidFill>
                <a:srgbClr val="000000"/>
              </a:solidFill>
              <a:sym typeface="+mn-ea"/>
            </a:endParaRPr>
          </a:p>
          <a:p>
            <a:pPr marL="109855" lvl="0">
              <a:lnSpc>
                <a:spcPct val="150000"/>
              </a:lnSpc>
              <a:spcBef>
                <a:spcPts val="400"/>
              </a:spcBef>
              <a:buClr>
                <a:srgbClr val="0080CB"/>
              </a:buClr>
              <a:buSzPct val="68000"/>
            </a:pPr>
            <a:r>
              <a:rPr lang="en-US" altLang="zh-CN" sz="2000" dirty="0">
                <a:solidFill>
                  <a:srgbClr val="000000"/>
                </a:solidFill>
                <a:sym typeface="+mn-ea"/>
              </a:rPr>
              <a:t> 3</a:t>
            </a:r>
            <a:r>
              <a:rPr lang="zh-CN" altLang="en-US" sz="2000" dirty="0">
                <a:solidFill>
                  <a:srgbClr val="000000"/>
                </a:solidFill>
                <a:sym typeface="+mn-ea"/>
              </a:rPr>
              <a:t>、</a:t>
            </a:r>
            <a:r>
              <a:rPr lang="en-US" altLang="zh-CN" sz="2000" dirty="0" err="1">
                <a:solidFill>
                  <a:srgbClr val="000000"/>
                </a:solidFill>
                <a:sym typeface="+mn-ea"/>
              </a:rPr>
              <a:t>ResponseEntity</a:t>
            </a:r>
            <a:r>
              <a:rPr lang="en-US" altLang="zh-CN" sz="2000" dirty="0">
                <a:solidFill>
                  <a:srgbClr val="000000"/>
                </a:solidFill>
                <a:sym typeface="+mn-ea"/>
              </a:rPr>
              <a:t> </a:t>
            </a:r>
            <a:r>
              <a:rPr lang="zh-CN" altLang="en-US" sz="2000" dirty="0">
                <a:solidFill>
                  <a:srgbClr val="000000"/>
                </a:solidFill>
                <a:sym typeface="+mn-ea"/>
              </a:rPr>
              <a:t>，可以自行设置响应代码和头部</a:t>
            </a:r>
            <a:endParaRPr lang="en-US" altLang="zh-CN" sz="2000" dirty="0">
              <a:solidFill>
                <a:srgbClr val="000000"/>
              </a:solidFill>
              <a:sym typeface="+mn-ea"/>
            </a:endParaRPr>
          </a:p>
          <a:p>
            <a:pPr marL="109855">
              <a:lnSpc>
                <a:spcPct val="150000"/>
              </a:lnSpc>
              <a:spcBef>
                <a:spcPts val="400"/>
              </a:spcBef>
              <a:buClr>
                <a:schemeClr val="accent1"/>
              </a:buClr>
              <a:buSzPct val="68000"/>
            </a:pPr>
            <a:endParaRPr lang="en-US" altLang="zh-CN" sz="2000" dirty="0">
              <a:sym typeface="+mn-ea"/>
            </a:endParaRPr>
          </a:p>
        </p:txBody>
      </p:sp>
      <p:pic>
        <p:nvPicPr>
          <p:cNvPr id="3" name="图片 2"/>
          <p:cNvPicPr>
            <a:picLocks noChangeAspect="1"/>
          </p:cNvPicPr>
          <p:nvPr/>
        </p:nvPicPr>
        <p:blipFill>
          <a:blip r:embed="rId1"/>
          <a:stretch>
            <a:fillRect/>
          </a:stretch>
        </p:blipFill>
        <p:spPr>
          <a:xfrm>
            <a:off x="250190" y="4356100"/>
            <a:ext cx="7889240" cy="2338705"/>
          </a:xfrm>
          <a:prstGeom prst="rect">
            <a:avLst/>
          </a:prstGeom>
        </p:spPr>
      </p:pic>
      <p:pic>
        <p:nvPicPr>
          <p:cNvPr id="7" name="图片 6"/>
          <p:cNvPicPr>
            <a:picLocks noChangeAspect="1"/>
          </p:cNvPicPr>
          <p:nvPr/>
        </p:nvPicPr>
        <p:blipFill>
          <a:blip r:embed="rId2"/>
          <a:stretch>
            <a:fillRect/>
          </a:stretch>
        </p:blipFill>
        <p:spPr>
          <a:xfrm>
            <a:off x="4848225" y="4605655"/>
            <a:ext cx="6986905" cy="18402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250190" y="4055110"/>
            <a:ext cx="4343400" cy="2505710"/>
          </a:xfrm>
          <a:prstGeom prst="rect">
            <a:avLst/>
          </a:prstGeom>
        </p:spPr>
      </p:pic>
      <p:sp>
        <p:nvSpPr>
          <p:cNvPr id="2" name="标题 1"/>
          <p:cNvSpPr>
            <a:spLocks noGrp="1"/>
          </p:cNvSpPr>
          <p:nvPr>
            <p:ph type="title"/>
          </p:nvPr>
        </p:nvSpPr>
        <p:spPr/>
        <p:txBody>
          <a:bodyPr/>
          <a:lstStyle/>
          <a:p>
            <a:r>
              <a:rPr lang="en-US" altLang="zh-CN" b="0" kern="1800" dirty="0">
                <a:latin typeface="Times New Roman" panose="02020603050405020304"/>
                <a:sym typeface="+mn-ea"/>
              </a:rPr>
              <a:t>5.2.4</a:t>
            </a:r>
            <a:r>
              <a:rPr lang="en-US" altLang="zh-CN" b="0" kern="1800" dirty="0">
                <a:latin typeface="Times New Roman" panose="02020603050405020304"/>
              </a:rPr>
              <a:t> </a:t>
            </a:r>
            <a:r>
              <a:rPr lang="zh-CN" altLang="en-US" dirty="0">
                <a:latin typeface="宋体" pitchFamily="2" charset="-122"/>
                <a:ea typeface="宋体" pitchFamily="2" charset="-122"/>
                <a:sym typeface="+mn-ea"/>
              </a:rPr>
              <a:t>返回响应</a:t>
            </a:r>
            <a:endParaRPr lang="zh-CN" altLang="en-US" b="0" kern="1800" dirty="0">
              <a:latin typeface="Times New Roman" panose="02020603050405020304"/>
            </a:endParaRPr>
          </a:p>
        </p:txBody>
      </p:sp>
      <p:sp>
        <p:nvSpPr>
          <p:cNvPr id="5" name="文本框 4"/>
          <p:cNvSpPr txBox="1"/>
          <p:nvPr/>
        </p:nvSpPr>
        <p:spPr>
          <a:xfrm>
            <a:off x="250372" y="1223784"/>
            <a:ext cx="11608693" cy="1066959"/>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请求处理方法支持非常丰富的参数和返回值类型</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forward</a:t>
            </a:r>
            <a:r>
              <a:rPr lang="zh-CN" altLang="en-US" sz="2000" dirty="0">
                <a:sym typeface="+mn-ea"/>
              </a:rPr>
              <a:t>转发与</a:t>
            </a:r>
            <a:r>
              <a:rPr lang="en-US" altLang="zh-CN" sz="2000" dirty="0">
                <a:sym typeface="+mn-ea"/>
              </a:rPr>
              <a:t>redirect</a:t>
            </a:r>
            <a:r>
              <a:rPr lang="zh-CN" altLang="en-US" sz="2000" dirty="0">
                <a:sym typeface="+mn-ea"/>
              </a:rPr>
              <a:t>重定向</a:t>
            </a:r>
            <a:endParaRPr lang="en-US" altLang="zh-CN" sz="2000" dirty="0">
              <a:sym typeface="+mn-ea"/>
            </a:endParaRPr>
          </a:p>
        </p:txBody>
      </p:sp>
      <p:pic>
        <p:nvPicPr>
          <p:cNvPr id="4" name="图片 3"/>
          <p:cNvPicPr>
            <a:picLocks noChangeAspect="1"/>
          </p:cNvPicPr>
          <p:nvPr/>
        </p:nvPicPr>
        <p:blipFill>
          <a:blip r:embed="rId2"/>
          <a:stretch>
            <a:fillRect/>
          </a:stretch>
        </p:blipFill>
        <p:spPr>
          <a:xfrm>
            <a:off x="4171315" y="1869440"/>
            <a:ext cx="7432675" cy="1769745"/>
          </a:xfrm>
          <a:prstGeom prst="rect">
            <a:avLst/>
          </a:prstGeom>
        </p:spPr>
      </p:pic>
      <p:pic>
        <p:nvPicPr>
          <p:cNvPr id="8" name="图片 7"/>
          <p:cNvPicPr>
            <a:picLocks noChangeAspect="1"/>
          </p:cNvPicPr>
          <p:nvPr/>
        </p:nvPicPr>
        <p:blipFill>
          <a:blip r:embed="rId3"/>
          <a:stretch>
            <a:fillRect/>
          </a:stretch>
        </p:blipFill>
        <p:spPr>
          <a:xfrm>
            <a:off x="4245610" y="4432935"/>
            <a:ext cx="3700145" cy="2127885"/>
          </a:xfrm>
          <a:prstGeom prst="rect">
            <a:avLst/>
          </a:prstGeom>
        </p:spPr>
      </p:pic>
      <p:pic>
        <p:nvPicPr>
          <p:cNvPr id="9" name="图片 8"/>
          <p:cNvPicPr>
            <a:picLocks noChangeAspect="1"/>
          </p:cNvPicPr>
          <p:nvPr/>
        </p:nvPicPr>
        <p:blipFill>
          <a:blip r:embed="rId4"/>
          <a:stretch>
            <a:fillRect/>
          </a:stretch>
        </p:blipFill>
        <p:spPr>
          <a:xfrm>
            <a:off x="8159750" y="4324350"/>
            <a:ext cx="3699510" cy="2262505"/>
          </a:xfrm>
          <a:prstGeom prst="rect">
            <a:avLst/>
          </a:prstGeom>
        </p:spPr>
      </p:pic>
      <p:sp>
        <p:nvSpPr>
          <p:cNvPr id="10" name="文本框 9"/>
          <p:cNvSpPr txBox="1"/>
          <p:nvPr/>
        </p:nvSpPr>
        <p:spPr>
          <a:xfrm>
            <a:off x="250190" y="2330450"/>
            <a:ext cx="3996055" cy="1337945"/>
          </a:xfrm>
          <a:prstGeom prst="rect">
            <a:avLst/>
          </a:prstGeom>
          <a:noFill/>
        </p:spPr>
        <p:txBody>
          <a:bodyPr wrap="square" rtlCol="0">
            <a:spAutoFit/>
          </a:bodyPr>
          <a:p>
            <a:pPr>
              <a:lnSpc>
                <a:spcPct val="150000"/>
              </a:lnSpc>
            </a:pPr>
            <a:r>
              <a:rPr lang="zh-CN" altLang="en-US"/>
              <a:t>重定向：返回状态码</a:t>
            </a:r>
            <a:r>
              <a:rPr lang="en-US" altLang="zh-CN"/>
              <a:t>302</a:t>
            </a:r>
            <a:r>
              <a:rPr lang="zh-CN" altLang="en-US"/>
              <a:t>，响应头中由</a:t>
            </a:r>
            <a:r>
              <a:rPr lang="en-US" altLang="zh-CN"/>
              <a:t>Location</a:t>
            </a:r>
            <a:r>
              <a:rPr lang="zh-CN" altLang="en-US"/>
              <a:t>指明重定向地址，然后前端重新发送了请求，</a:t>
            </a:r>
            <a:r>
              <a:rPr lang="zh-CN" altLang="en-US"/>
              <a:t>地址栏发生了</a:t>
            </a:r>
            <a:r>
              <a:rPr lang="zh-CN" altLang="en-US"/>
              <a:t>变化</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0370" y="1223784"/>
            <a:ext cx="5031078" cy="342519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sym typeface="+mn-ea"/>
              </a:rPr>
              <a:t>forward</a:t>
            </a:r>
            <a:r>
              <a:rPr lang="zh-CN" altLang="en-US" sz="2000" dirty="0">
                <a:sym typeface="+mn-ea"/>
              </a:rPr>
              <a:t>与</a:t>
            </a:r>
            <a:r>
              <a:rPr lang="en-US" altLang="zh-CN" sz="2000" dirty="0">
                <a:sym typeface="+mn-ea"/>
              </a:rPr>
              <a:t>redirect</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redirect</a:t>
            </a:r>
            <a:r>
              <a:rPr lang="zh-CN" altLang="en-US" sz="2000" dirty="0">
                <a:sym typeface="+mn-ea"/>
              </a:rPr>
              <a:t>（重定向）</a:t>
            </a:r>
            <a:r>
              <a:rPr lang="en-US" altLang="zh-CN" sz="2000" dirty="0">
                <a:sym typeface="+mn-ea"/>
              </a:rPr>
              <a:t>:</a:t>
            </a:r>
            <a:r>
              <a:rPr lang="zh-CN" altLang="en-US" sz="2000" dirty="0">
                <a:sym typeface="+mn-ea"/>
              </a:rPr>
              <a:t>如果在</a:t>
            </a:r>
            <a:r>
              <a:rPr lang="en-US" altLang="zh-CN" sz="2000" dirty="0">
                <a:sym typeface="+mn-ea"/>
              </a:rPr>
              <a:t>1</a:t>
            </a:r>
            <a:r>
              <a:rPr lang="zh-CN" altLang="en-US" sz="2000" dirty="0">
                <a:sym typeface="+mn-ea"/>
              </a:rPr>
              <a:t>号窗口递交了材料，</a:t>
            </a:r>
            <a:r>
              <a:rPr lang="en-US" altLang="zh-CN" sz="2000" dirty="0">
                <a:sym typeface="+mn-ea"/>
              </a:rPr>
              <a:t>1</a:t>
            </a:r>
            <a:r>
              <a:rPr lang="zh-CN" altLang="en-US" sz="2000" dirty="0">
                <a:sym typeface="+mn-ea"/>
              </a:rPr>
              <a:t>号窗口把材料返回来，让我们去其它窗口再递交。</a:t>
            </a:r>
            <a:endParaRPr lang="en-US" altLang="zh-CN" sz="2000" dirty="0">
              <a:sym typeface="+mn-ea"/>
            </a:endParaRPr>
          </a:p>
          <a:p>
            <a:pPr marL="109855">
              <a:lnSpc>
                <a:spcPct val="150000"/>
              </a:lnSpc>
              <a:spcBef>
                <a:spcPts val="400"/>
              </a:spcBef>
              <a:buClr>
                <a:schemeClr val="accent1"/>
              </a:buClr>
              <a:buSzPct val="68000"/>
            </a:pPr>
            <a:r>
              <a:rPr lang="en-US" altLang="zh-CN" sz="2000" dirty="0">
                <a:sym typeface="+mn-ea"/>
              </a:rPr>
              <a:t>forward</a:t>
            </a:r>
            <a:r>
              <a:rPr lang="zh-CN" altLang="en-US" sz="2000" dirty="0">
                <a:sym typeface="+mn-ea"/>
              </a:rPr>
              <a:t>（转发）：</a:t>
            </a:r>
            <a:r>
              <a:rPr lang="zh-CN" altLang="en-US" sz="2000" dirty="0">
                <a:sym typeface="+mn-ea"/>
              </a:rPr>
              <a:t>在</a:t>
            </a:r>
            <a:r>
              <a:rPr lang="en-US" altLang="zh-CN" sz="2000" dirty="0">
                <a:sym typeface="+mn-ea"/>
              </a:rPr>
              <a:t>1</a:t>
            </a:r>
            <a:r>
              <a:rPr lang="zh-CN" altLang="en-US" sz="2000" dirty="0">
                <a:sym typeface="+mn-ea"/>
              </a:rPr>
              <a:t>号窗口递交了材料，</a:t>
            </a:r>
            <a:r>
              <a:rPr lang="en-US" altLang="zh-CN" sz="2000" dirty="0">
                <a:sym typeface="+mn-ea"/>
              </a:rPr>
              <a:t>1</a:t>
            </a:r>
            <a:r>
              <a:rPr lang="zh-CN" altLang="en-US" sz="2000" dirty="0">
                <a:sym typeface="+mn-ea"/>
              </a:rPr>
              <a:t>号窗口的办事员交给其它窗口进行继续处理，最后在其它窗口取回结果。</a:t>
            </a:r>
            <a:endParaRPr lang="en-US" altLang="zh-CN" sz="2000" dirty="0">
              <a:sym typeface="+mn-ea"/>
            </a:endParaRPr>
          </a:p>
        </p:txBody>
      </p:sp>
      <p:pic>
        <p:nvPicPr>
          <p:cNvPr id="5" name="图片 4"/>
          <p:cNvPicPr>
            <a:picLocks noChangeAspect="1"/>
          </p:cNvPicPr>
          <p:nvPr/>
        </p:nvPicPr>
        <p:blipFill>
          <a:blip r:embed="rId1"/>
          <a:stretch>
            <a:fillRect/>
          </a:stretch>
        </p:blipFill>
        <p:spPr>
          <a:xfrm>
            <a:off x="5281448" y="1962067"/>
            <a:ext cx="6314286" cy="3942857"/>
          </a:xfrm>
          <a:prstGeom prst="rect">
            <a:avLst/>
          </a:prstGeom>
        </p:spPr>
      </p:pic>
      <p:sp>
        <p:nvSpPr>
          <p:cNvPr id="6" name="标题 5"/>
          <p:cNvSpPr>
            <a:spLocks noGrp="1"/>
          </p:cNvSpPr>
          <p:nvPr>
            <p:ph type="title"/>
          </p:nvPr>
        </p:nvSpPr>
        <p:spPr/>
        <p:txBody>
          <a:bodyPr/>
          <a:lstStyle/>
          <a:p>
            <a:r>
              <a:rPr lang="en-US" altLang="zh-CN" b="0" kern="1800" dirty="0">
                <a:latin typeface="Times New Roman" panose="02020603050405020304"/>
                <a:sym typeface="+mn-ea"/>
              </a:rPr>
              <a:t>5.2.4</a:t>
            </a:r>
            <a:r>
              <a:rPr lang="en-US" altLang="zh-CN" b="0" kern="1800" dirty="0">
                <a:latin typeface="Times New Roman" panose="02020603050405020304"/>
              </a:rPr>
              <a:t> </a:t>
            </a:r>
            <a:r>
              <a:rPr lang="zh-CN" altLang="en-US" dirty="0">
                <a:latin typeface="宋体" pitchFamily="2" charset="-122"/>
                <a:ea typeface="宋体" pitchFamily="2" charset="-122"/>
                <a:sym typeface="+mn-ea"/>
              </a:rPr>
              <a:t>返回响应</a:t>
            </a:r>
            <a:endParaRPr lang="zh-CN" altLang="en-US" b="0" kern="1800" dirty="0">
              <a:latin typeface="Times New Roman" panose="020206030504050203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5.3</a:t>
            </a:r>
            <a:r>
              <a:rPr lang="en-US" altLang="zh-CN" b="0" kern="1800" dirty="0">
                <a:latin typeface="Times New Roman" panose="02020603050405020304"/>
              </a:rPr>
              <a:t> Spring MVC</a:t>
            </a:r>
            <a:r>
              <a:rPr lang="zh-CN" altLang="en-US" b="0" kern="1800" dirty="0">
                <a:latin typeface="Times New Roman" panose="02020603050405020304"/>
              </a:rPr>
              <a:t>相关</a:t>
            </a:r>
            <a:r>
              <a:rPr lang="zh-CN" altLang="en-US" b="0" kern="1800" dirty="0">
                <a:latin typeface="Times New Roman" panose="02020603050405020304"/>
              </a:rPr>
              <a:t>配置</a:t>
            </a:r>
            <a:endParaRPr lang="zh-CN" altLang="en-US" b="0" kern="1800" dirty="0">
              <a:latin typeface="Times New Roman" panose="02020603050405020304"/>
            </a:endParaRPr>
          </a:p>
        </p:txBody>
      </p:sp>
      <p:sp>
        <p:nvSpPr>
          <p:cNvPr id="5" name="文本框 4"/>
          <p:cNvSpPr txBox="1"/>
          <p:nvPr/>
        </p:nvSpPr>
        <p:spPr>
          <a:xfrm>
            <a:off x="250372" y="1223784"/>
            <a:ext cx="11608693" cy="5724644"/>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t>Spring Boot</a:t>
            </a:r>
            <a:r>
              <a:rPr lang="zh-CN" altLang="en-US" sz="2000" dirty="0"/>
              <a:t>为</a:t>
            </a:r>
            <a:r>
              <a:rPr lang="en-US" altLang="zh-CN" sz="2000" dirty="0"/>
              <a:t>Spring MVC</a:t>
            </a:r>
            <a:r>
              <a:rPr lang="zh-CN" altLang="en-US" sz="2000" dirty="0"/>
              <a:t>提供了适用于大多数</a:t>
            </a:r>
            <a:r>
              <a:rPr lang="en-US" altLang="zh-CN" sz="2000" dirty="0"/>
              <a:t>Web</a:t>
            </a:r>
            <a:r>
              <a:rPr lang="zh-CN" altLang="en-US" sz="2000" dirty="0"/>
              <a:t>应用的自动配置。自动配置类为</a:t>
            </a:r>
            <a:r>
              <a:rPr lang="en-US" altLang="zh-CN" sz="2000" dirty="0"/>
              <a:t>	</a:t>
            </a:r>
            <a:r>
              <a:rPr lang="en-US" altLang="zh-CN" sz="1600" dirty="0" err="1"/>
              <a:t>org.springframework.boot.autoconfigure.web.servlet</a:t>
            </a:r>
            <a:r>
              <a:rPr lang="zh-CN" altLang="en-US" sz="1600" dirty="0"/>
              <a:t>包下的</a:t>
            </a:r>
            <a:r>
              <a:rPr lang="en-US" altLang="zh-CN" sz="1600" dirty="0" err="1"/>
              <a:t>WebMvcAutoConfiguration</a:t>
            </a:r>
            <a:endParaRPr lang="en-US" altLang="zh-CN" sz="1600" dirty="0"/>
          </a:p>
          <a:p>
            <a:pPr marL="109855">
              <a:lnSpc>
                <a:spcPct val="150000"/>
              </a:lnSpc>
              <a:spcBef>
                <a:spcPts val="400"/>
              </a:spcBef>
              <a:buClr>
                <a:schemeClr val="accent1"/>
              </a:buClr>
              <a:buSzPct val="68000"/>
            </a:pPr>
            <a:r>
              <a:rPr lang="zh-CN" altLang="en-US" sz="2000" dirty="0"/>
              <a:t>自动配置在</a:t>
            </a:r>
            <a:r>
              <a:rPr lang="en-US" altLang="zh-CN" sz="2000" dirty="0"/>
              <a:t>Spring</a:t>
            </a:r>
            <a:r>
              <a:rPr lang="zh-CN" altLang="en-US" sz="2000" dirty="0"/>
              <a:t>的默认值之上添加了以下功能：</a:t>
            </a:r>
            <a:endParaRPr lang="zh-CN" altLang="en-US" sz="2000" dirty="0"/>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dirty="0"/>
              <a:t>配置</a:t>
            </a:r>
            <a:r>
              <a:rPr lang="en-US" altLang="zh-CN" dirty="0" err="1"/>
              <a:t>InternalResourceViewResolver</a:t>
            </a:r>
            <a:r>
              <a:rPr lang="zh-CN" altLang="en-US" dirty="0"/>
              <a:t>作为默认的视图解析器，包含</a:t>
            </a:r>
            <a:r>
              <a:rPr lang="en-US" altLang="zh-CN" dirty="0" err="1"/>
              <a:t>ContentNegotiatingViewResolver</a:t>
            </a:r>
            <a:r>
              <a:rPr lang="zh-CN" altLang="en-US" dirty="0"/>
              <a:t>和</a:t>
            </a:r>
            <a:r>
              <a:rPr lang="en-US" altLang="zh-CN" dirty="0" err="1"/>
              <a:t>BeanNameViewResolver</a:t>
            </a:r>
            <a:r>
              <a:rPr lang="en-US" altLang="zh-CN" dirty="0"/>
              <a:t> bean </a:t>
            </a:r>
            <a:endParaRPr lang="en-US" altLang="zh-CN" dirty="0"/>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dirty="0"/>
              <a:t>支持提供静态资源，包括对</a:t>
            </a:r>
            <a:r>
              <a:rPr lang="en-US" altLang="zh-CN" dirty="0" err="1"/>
              <a:t>WebJars</a:t>
            </a:r>
            <a:r>
              <a:rPr lang="zh-CN" altLang="en-US" dirty="0"/>
              <a:t>的支持 </a:t>
            </a:r>
            <a:endParaRPr lang="zh-CN" altLang="en-US" dirty="0"/>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dirty="0"/>
              <a:t>自动注册</a:t>
            </a:r>
            <a:r>
              <a:rPr lang="en-US" altLang="zh-CN" dirty="0"/>
              <a:t>Converter</a:t>
            </a:r>
            <a:r>
              <a:rPr lang="zh-CN" altLang="en-US" dirty="0"/>
              <a:t>，</a:t>
            </a:r>
            <a:r>
              <a:rPr lang="en-US" altLang="zh-CN" dirty="0" err="1"/>
              <a:t>GenericConverter</a:t>
            </a:r>
            <a:r>
              <a:rPr lang="zh-CN" altLang="en-US" dirty="0"/>
              <a:t>和</a:t>
            </a:r>
            <a:r>
              <a:rPr lang="en-US" altLang="zh-CN" dirty="0"/>
              <a:t>Formatter bean </a:t>
            </a:r>
            <a:endParaRPr lang="en-US" altLang="zh-CN" dirty="0"/>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dirty="0"/>
              <a:t>支持</a:t>
            </a:r>
            <a:r>
              <a:rPr lang="en-US" altLang="zh-CN" dirty="0" err="1"/>
              <a:t>HttpMessageConverters</a:t>
            </a:r>
            <a:r>
              <a:rPr lang="en-US" altLang="zh-CN" dirty="0"/>
              <a:t> </a:t>
            </a:r>
            <a:endParaRPr lang="en-US" altLang="zh-CN" dirty="0"/>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dirty="0"/>
              <a:t>自动注册</a:t>
            </a:r>
            <a:r>
              <a:rPr lang="en-US" altLang="zh-CN" dirty="0" err="1"/>
              <a:t>MessageCodesResolver</a:t>
            </a:r>
            <a:r>
              <a:rPr lang="en-US" altLang="zh-CN" dirty="0"/>
              <a:t> </a:t>
            </a:r>
            <a:endParaRPr lang="en-US" altLang="zh-CN" dirty="0"/>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dirty="0"/>
              <a:t>静态</a:t>
            </a:r>
            <a:r>
              <a:rPr lang="en-US" altLang="zh-CN" dirty="0"/>
              <a:t>index.html</a:t>
            </a:r>
            <a:r>
              <a:rPr lang="zh-CN" altLang="en-US" dirty="0"/>
              <a:t>支持 </a:t>
            </a:r>
            <a:endParaRPr lang="zh-CN" altLang="en-US" dirty="0"/>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dirty="0"/>
              <a:t>自定义</a:t>
            </a:r>
            <a:r>
              <a:rPr lang="en-US" altLang="zh-CN" dirty="0"/>
              <a:t>Favicon</a:t>
            </a:r>
            <a:r>
              <a:rPr lang="zh-CN" altLang="en-US" dirty="0"/>
              <a:t>支持 </a:t>
            </a:r>
            <a:endParaRPr lang="zh-CN" altLang="en-US" dirty="0"/>
          </a:p>
          <a:p>
            <a:pPr marL="909955" lvl="1" indent="-342900">
              <a:lnSpc>
                <a:spcPct val="150000"/>
              </a:lnSpc>
              <a:spcBef>
                <a:spcPts val="400"/>
              </a:spcBef>
              <a:buClr>
                <a:schemeClr val="accent1"/>
              </a:buClr>
              <a:buSzPct val="68000"/>
              <a:buFont typeface="Wingdings" panose="05000000000000000000" pitchFamily="2" charset="2"/>
              <a:buChar char="Ø"/>
            </a:pPr>
            <a:r>
              <a:rPr lang="zh-CN" altLang="en-US" dirty="0"/>
              <a:t>自动使用</a:t>
            </a:r>
            <a:r>
              <a:rPr lang="en-US" altLang="zh-CN" dirty="0" err="1"/>
              <a:t>ConfigurableWebBindingInitializer</a:t>
            </a:r>
            <a:r>
              <a:rPr lang="en-US" altLang="zh-CN" dirty="0"/>
              <a:t> bean</a:t>
            </a:r>
            <a:endParaRPr lang="en-US" altLang="zh-CN" sz="2000" dirty="0">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文本框 12"/>
          <p:cNvSpPr txBox="1"/>
          <p:nvPr/>
        </p:nvSpPr>
        <p:spPr>
          <a:xfrm>
            <a:off x="6054718" y="2322094"/>
            <a:ext cx="2840842" cy="338554"/>
          </a:xfrm>
          <a:prstGeom prst="rect">
            <a:avLst/>
          </a:prstGeom>
          <a:noFill/>
        </p:spPr>
        <p:txBody>
          <a:bodyPr wrap="none" rtlCol="0">
            <a:spAutoFit/>
          </a:bodyPr>
          <a:lstStyle/>
          <a:p>
            <a:r>
              <a:rPr lang="zh-CN" altLang="en-US" sz="1600" dirty="0">
                <a:solidFill>
                  <a:srgbClr val="FF0000"/>
                </a:solidFill>
              </a:rPr>
              <a:t>详见：</a:t>
            </a:r>
            <a:r>
              <a:rPr lang="en-US" altLang="zh-CN" sz="1600" dirty="0">
                <a:solidFill>
                  <a:srgbClr val="FF0000"/>
                </a:solidFill>
              </a:rPr>
              <a:t>spring-boot</a:t>
            </a:r>
            <a:r>
              <a:rPr lang="zh-CN" altLang="en-US" sz="1600" dirty="0">
                <a:solidFill>
                  <a:srgbClr val="FF0000"/>
                </a:solidFill>
              </a:rPr>
              <a:t>文档</a:t>
            </a:r>
            <a:r>
              <a:rPr lang="en-US" altLang="zh-CN" sz="1600" dirty="0">
                <a:solidFill>
                  <a:srgbClr val="FF0000"/>
                </a:solidFill>
              </a:rPr>
              <a:t>29.1</a:t>
            </a:r>
            <a:r>
              <a:rPr lang="zh-CN" altLang="en-US" sz="1600" dirty="0">
                <a:solidFill>
                  <a:srgbClr val="FF0000"/>
                </a:solidFill>
              </a:rPr>
              <a:t>节</a:t>
            </a:r>
            <a:endParaRPr lang="zh-CN" altLang="en-US" sz="1600" dirty="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5.3</a:t>
            </a:r>
            <a:r>
              <a:rPr lang="en-US" altLang="zh-CN" b="0" kern="1800" dirty="0">
                <a:latin typeface="Times New Roman" panose="02020603050405020304"/>
              </a:rPr>
              <a:t> Spring MVC</a:t>
            </a:r>
            <a:r>
              <a:rPr lang="zh-CN" altLang="en-US" b="0" kern="1800" dirty="0">
                <a:latin typeface="Times New Roman" panose="02020603050405020304"/>
              </a:rPr>
              <a:t>相关</a:t>
            </a:r>
            <a:r>
              <a:rPr lang="zh-CN" altLang="en-US" b="0" kern="1800" dirty="0">
                <a:latin typeface="Times New Roman" panose="02020603050405020304"/>
              </a:rPr>
              <a:t>配置</a:t>
            </a:r>
            <a:endParaRPr lang="zh-CN" altLang="en-US" b="0" kern="1800" dirty="0">
              <a:latin typeface="Times New Roman" panose="02020603050405020304"/>
            </a:endParaRPr>
          </a:p>
        </p:txBody>
      </p:sp>
      <p:sp>
        <p:nvSpPr>
          <p:cNvPr id="5" name="文本框 4"/>
          <p:cNvSpPr txBox="1"/>
          <p:nvPr/>
        </p:nvSpPr>
        <p:spPr>
          <a:xfrm>
            <a:off x="250372" y="1223784"/>
            <a:ext cx="11608693" cy="152717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t>有些和</a:t>
            </a:r>
            <a:r>
              <a:rPr lang="en-US" altLang="zh-CN" sz="2000" dirty="0"/>
              <a:t>Spring Web</a:t>
            </a:r>
            <a:r>
              <a:rPr lang="zh-CN" altLang="en-US" sz="2000" dirty="0"/>
              <a:t>相关的配置可以通过在</a:t>
            </a:r>
            <a:r>
              <a:rPr lang="en-US" altLang="zh-CN" sz="2000" dirty="0"/>
              <a:t>application.properties</a:t>
            </a:r>
            <a:r>
              <a:rPr lang="zh-CN" altLang="en-US" sz="2000" dirty="0"/>
              <a:t>中设置相关属性的值实现</a:t>
            </a:r>
            <a:endParaRPr lang="en-US" altLang="zh-CN" sz="1600" dirty="0"/>
          </a:p>
          <a:p>
            <a:pPr marL="109855">
              <a:lnSpc>
                <a:spcPct val="150000"/>
              </a:lnSpc>
              <a:spcBef>
                <a:spcPts val="400"/>
              </a:spcBef>
              <a:buClr>
                <a:schemeClr val="accent1"/>
              </a:buClr>
              <a:buSzPct val="68000"/>
            </a:pPr>
            <a:r>
              <a:rPr lang="en-US" altLang="zh-CN" sz="2000" dirty="0">
                <a:sym typeface="+mn-ea"/>
                <a:hlinkClick r:id="rId1" tooltip="" action="ppaction://hlinkfile"/>
              </a:rPr>
              <a:t>https://docs.spring.io/spring-boot/docs/current/reference/html/application-properties.html#appendix.application-properties.server</a:t>
            </a:r>
            <a:endParaRPr lang="en-US" altLang="zh-CN" sz="2000" dirty="0">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2"/>
          <a:stretch>
            <a:fillRect/>
          </a:stretch>
        </p:blipFill>
        <p:spPr>
          <a:xfrm>
            <a:off x="487680" y="2779395"/>
            <a:ext cx="11609070" cy="37255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25081" y="267284"/>
            <a:ext cx="11676185" cy="6021618"/>
          </a:xfrm>
          <a:prstGeom prst="rect">
            <a:avLst/>
          </a:prstGeom>
        </p:spPr>
      </p:pic>
      <p:pic>
        <p:nvPicPr>
          <p:cNvPr id="4" name="图片 3"/>
          <p:cNvPicPr>
            <a:picLocks noChangeAspect="1"/>
          </p:cNvPicPr>
          <p:nvPr/>
        </p:nvPicPr>
        <p:blipFill>
          <a:blip r:embed="rId2"/>
          <a:stretch>
            <a:fillRect/>
          </a:stretch>
        </p:blipFill>
        <p:spPr>
          <a:xfrm>
            <a:off x="8086897" y="5472332"/>
            <a:ext cx="4003272" cy="1280159"/>
          </a:xfrm>
          <a:prstGeom prst="rect">
            <a:avLst/>
          </a:prstGeom>
        </p:spPr>
      </p:pic>
      <p:cxnSp>
        <p:nvCxnSpPr>
          <p:cNvPr id="6" name="直接箭头连接符 5"/>
          <p:cNvCxnSpPr/>
          <p:nvPr/>
        </p:nvCxnSpPr>
        <p:spPr>
          <a:xfrm>
            <a:off x="3446585" y="984738"/>
            <a:ext cx="998806" cy="3376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 name="文本框 6"/>
          <p:cNvSpPr txBox="1"/>
          <p:nvPr/>
        </p:nvSpPr>
        <p:spPr>
          <a:xfrm>
            <a:off x="533859" y="338407"/>
            <a:ext cx="2723823" cy="875368"/>
          </a:xfrm>
          <a:prstGeom prst="rect">
            <a:avLst/>
          </a:prstGeom>
          <a:noFill/>
        </p:spPr>
        <p:txBody>
          <a:bodyPr wrap="none" rtlCol="0">
            <a:spAutoFit/>
          </a:bodyPr>
          <a:lstStyle/>
          <a:p>
            <a:pPr>
              <a:lnSpc>
                <a:spcPct val="150000"/>
              </a:lnSpc>
            </a:pPr>
            <a:r>
              <a:rPr lang="en-US" altLang="zh-CN" dirty="0"/>
              <a:t>handler</a:t>
            </a:r>
            <a:r>
              <a:rPr lang="zh-CN" altLang="en-US" dirty="0"/>
              <a:t>有多种实现方式</a:t>
            </a:r>
            <a:endParaRPr lang="en-US" altLang="zh-CN" dirty="0"/>
          </a:p>
          <a:p>
            <a:pPr>
              <a:lnSpc>
                <a:spcPct val="150000"/>
              </a:lnSpc>
            </a:pPr>
            <a:r>
              <a:rPr lang="zh-CN" altLang="en-US" dirty="0"/>
              <a:t>完成调用处理器时的适配</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5.3</a:t>
            </a:r>
            <a:r>
              <a:rPr lang="en-US" altLang="zh-CN" b="0" kern="1800" dirty="0">
                <a:latin typeface="Times New Roman" panose="02020603050405020304"/>
              </a:rPr>
              <a:t> Spring MVC</a:t>
            </a:r>
            <a:r>
              <a:rPr lang="zh-CN" altLang="en-US" b="0" kern="1800" dirty="0">
                <a:latin typeface="Times New Roman" panose="02020603050405020304"/>
              </a:rPr>
              <a:t>相关</a:t>
            </a:r>
            <a:r>
              <a:rPr lang="zh-CN" altLang="en-US" b="0" kern="1800" dirty="0">
                <a:latin typeface="Times New Roman" panose="02020603050405020304"/>
              </a:rPr>
              <a:t>配置</a:t>
            </a:r>
            <a:endParaRPr lang="zh-CN" altLang="en-US" b="0" kern="1800" dirty="0">
              <a:latin typeface="Times New Roman" panose="02020603050405020304"/>
            </a:endParaRPr>
          </a:p>
        </p:txBody>
      </p:sp>
      <p:sp>
        <p:nvSpPr>
          <p:cNvPr id="5" name="文本框 4"/>
          <p:cNvSpPr txBox="1"/>
          <p:nvPr/>
        </p:nvSpPr>
        <p:spPr>
          <a:xfrm>
            <a:off x="250372" y="1223784"/>
            <a:ext cx="11608693" cy="152717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t>有些和</a:t>
            </a:r>
            <a:r>
              <a:rPr lang="en-US" altLang="zh-CN" sz="2000" dirty="0"/>
              <a:t>Spring Web</a:t>
            </a:r>
            <a:r>
              <a:rPr lang="zh-CN" altLang="en-US" sz="2000" dirty="0"/>
              <a:t>相关的配置可以通过在</a:t>
            </a:r>
            <a:r>
              <a:rPr lang="en-US" altLang="zh-CN" sz="2000" dirty="0"/>
              <a:t>application.properties</a:t>
            </a:r>
            <a:r>
              <a:rPr lang="zh-CN" altLang="en-US" sz="2000" dirty="0"/>
              <a:t>中设置相关属性的值实现</a:t>
            </a:r>
            <a:endParaRPr lang="en-US" altLang="zh-CN" sz="1600" dirty="0"/>
          </a:p>
          <a:p>
            <a:pPr marL="109855">
              <a:lnSpc>
                <a:spcPct val="150000"/>
              </a:lnSpc>
              <a:spcBef>
                <a:spcPts val="400"/>
              </a:spcBef>
              <a:buClr>
                <a:schemeClr val="accent1"/>
              </a:buClr>
              <a:buSzPct val="68000"/>
            </a:pPr>
            <a:r>
              <a:rPr lang="en-US" altLang="zh-CN" sz="2000" dirty="0">
                <a:sym typeface="+mn-ea"/>
                <a:hlinkClick r:id="rId1" action="ppaction://hlinkfile"/>
              </a:rPr>
              <a:t>https://docs.spring.io/spring-boot/docs/current/reference/html/application-properties.html#appendix.application-properties.server</a:t>
            </a:r>
            <a:endParaRPr lang="en-US" altLang="zh-CN" sz="2000" dirty="0">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641350" y="2907030"/>
            <a:ext cx="10909300" cy="609600"/>
          </a:xfrm>
          <a:prstGeom prst="rect">
            <a:avLst/>
          </a:prstGeom>
        </p:spPr>
      </p:pic>
      <p:pic>
        <p:nvPicPr>
          <p:cNvPr id="7" name="图片 6"/>
          <p:cNvPicPr>
            <a:picLocks noChangeAspect="1"/>
          </p:cNvPicPr>
          <p:nvPr/>
        </p:nvPicPr>
        <p:blipFill>
          <a:blip r:embed="rId3"/>
          <a:stretch>
            <a:fillRect/>
          </a:stretch>
        </p:blipFill>
        <p:spPr>
          <a:xfrm>
            <a:off x="588010" y="3516630"/>
            <a:ext cx="11018520" cy="572135"/>
          </a:xfrm>
          <a:prstGeom prst="rect">
            <a:avLst/>
          </a:prstGeom>
        </p:spPr>
      </p:pic>
      <p:pic>
        <p:nvPicPr>
          <p:cNvPr id="10" name="图片 9"/>
          <p:cNvPicPr>
            <a:picLocks noChangeAspect="1"/>
          </p:cNvPicPr>
          <p:nvPr/>
        </p:nvPicPr>
        <p:blipFill>
          <a:blip r:embed="rId4"/>
          <a:stretch>
            <a:fillRect/>
          </a:stretch>
        </p:blipFill>
        <p:spPr>
          <a:xfrm>
            <a:off x="654685" y="4119245"/>
            <a:ext cx="11456035" cy="251650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5.3</a:t>
            </a:r>
            <a:r>
              <a:rPr lang="en-US" altLang="zh-CN" b="0" kern="1800" dirty="0">
                <a:latin typeface="Times New Roman" panose="02020603050405020304"/>
              </a:rPr>
              <a:t> Spring MVC</a:t>
            </a:r>
            <a:r>
              <a:rPr lang="zh-CN" altLang="en-US" b="0" kern="1800" dirty="0">
                <a:latin typeface="Times New Roman" panose="02020603050405020304"/>
              </a:rPr>
              <a:t>相关</a:t>
            </a:r>
            <a:r>
              <a:rPr lang="zh-CN" altLang="en-US" b="0" kern="1800" dirty="0">
                <a:latin typeface="Times New Roman" panose="02020603050405020304"/>
              </a:rPr>
              <a:t>配置</a:t>
            </a:r>
            <a:endParaRPr lang="zh-CN" altLang="en-US" b="0" kern="1800" dirty="0">
              <a:latin typeface="Times New Roman" panose="02020603050405020304"/>
            </a:endParaRPr>
          </a:p>
        </p:txBody>
      </p:sp>
      <p:sp>
        <p:nvSpPr>
          <p:cNvPr id="5" name="文本框 4"/>
          <p:cNvSpPr txBox="1"/>
          <p:nvPr/>
        </p:nvSpPr>
        <p:spPr>
          <a:xfrm>
            <a:off x="250372" y="1223784"/>
            <a:ext cx="11608693" cy="152717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t>有些和</a:t>
            </a:r>
            <a:r>
              <a:rPr lang="en-US" altLang="zh-CN" sz="2000" dirty="0"/>
              <a:t>Spring Web</a:t>
            </a:r>
            <a:r>
              <a:rPr lang="zh-CN" altLang="en-US" sz="2000" dirty="0"/>
              <a:t>相关的配置可以通过在</a:t>
            </a:r>
            <a:r>
              <a:rPr lang="en-US" altLang="zh-CN" sz="2000" dirty="0"/>
              <a:t>application.properties</a:t>
            </a:r>
            <a:r>
              <a:rPr lang="zh-CN" altLang="en-US" sz="2000" dirty="0"/>
              <a:t>中设置相关属性的值实现</a:t>
            </a:r>
            <a:endParaRPr lang="en-US" altLang="zh-CN" sz="1600" dirty="0"/>
          </a:p>
          <a:p>
            <a:pPr marL="109855">
              <a:lnSpc>
                <a:spcPct val="150000"/>
              </a:lnSpc>
              <a:spcBef>
                <a:spcPts val="400"/>
              </a:spcBef>
              <a:buClr>
                <a:schemeClr val="accent1"/>
              </a:buClr>
              <a:buSzPct val="68000"/>
            </a:pPr>
            <a:r>
              <a:rPr lang="en-US" altLang="zh-CN" sz="2000" dirty="0">
                <a:sym typeface="+mn-ea"/>
                <a:hlinkClick r:id="rId1" tooltip="" action="ppaction://hlinkfile"/>
              </a:rPr>
              <a:t>https://docs.spring.io/spring-boot/docs/current/reference/html/application-properties.html#appendix.application-properties.web</a:t>
            </a:r>
            <a:endParaRPr lang="en-US" altLang="zh-CN" sz="2000" dirty="0">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2"/>
          <a:stretch>
            <a:fillRect/>
          </a:stretch>
        </p:blipFill>
        <p:spPr>
          <a:xfrm>
            <a:off x="510540" y="2935605"/>
            <a:ext cx="11194415" cy="413385"/>
          </a:xfrm>
          <a:prstGeom prst="rect">
            <a:avLst/>
          </a:prstGeom>
        </p:spPr>
      </p:pic>
      <p:pic>
        <p:nvPicPr>
          <p:cNvPr id="8" name="图片 7"/>
          <p:cNvPicPr>
            <a:picLocks noChangeAspect="1"/>
          </p:cNvPicPr>
          <p:nvPr/>
        </p:nvPicPr>
        <p:blipFill>
          <a:blip r:embed="rId3"/>
          <a:stretch>
            <a:fillRect/>
          </a:stretch>
        </p:blipFill>
        <p:spPr>
          <a:xfrm>
            <a:off x="510540" y="3348990"/>
            <a:ext cx="11609070" cy="981710"/>
          </a:xfrm>
          <a:prstGeom prst="rect">
            <a:avLst/>
          </a:prstGeom>
        </p:spPr>
      </p:pic>
      <p:pic>
        <p:nvPicPr>
          <p:cNvPr id="9" name="图片 8"/>
          <p:cNvPicPr>
            <a:picLocks noChangeAspect="1"/>
          </p:cNvPicPr>
          <p:nvPr/>
        </p:nvPicPr>
        <p:blipFill>
          <a:blip r:embed="rId4"/>
          <a:stretch>
            <a:fillRect/>
          </a:stretch>
        </p:blipFill>
        <p:spPr>
          <a:xfrm>
            <a:off x="525145" y="4325620"/>
            <a:ext cx="11194415" cy="246570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5.3</a:t>
            </a:r>
            <a:r>
              <a:rPr lang="en-US" altLang="zh-CN" b="0" kern="1800" dirty="0">
                <a:latin typeface="Times New Roman" panose="02020603050405020304"/>
              </a:rPr>
              <a:t> Spring MVC</a:t>
            </a:r>
            <a:r>
              <a:rPr lang="zh-CN" altLang="en-US" b="0" kern="1800" dirty="0">
                <a:latin typeface="Times New Roman" panose="02020603050405020304"/>
              </a:rPr>
              <a:t>相关</a:t>
            </a:r>
            <a:r>
              <a:rPr lang="zh-CN" altLang="en-US" b="0" kern="1800" dirty="0">
                <a:latin typeface="Times New Roman" panose="02020603050405020304"/>
              </a:rPr>
              <a:t>配置</a:t>
            </a:r>
            <a:endParaRPr lang="zh-CN" altLang="en-US" b="0" kern="1800" dirty="0">
              <a:latin typeface="Times New Roman" panose="02020603050405020304"/>
            </a:endParaRPr>
          </a:p>
        </p:txBody>
      </p:sp>
      <p:sp>
        <p:nvSpPr>
          <p:cNvPr id="5" name="文本框 4"/>
          <p:cNvSpPr txBox="1"/>
          <p:nvPr/>
        </p:nvSpPr>
        <p:spPr>
          <a:xfrm>
            <a:off x="250372" y="1223784"/>
            <a:ext cx="11608693" cy="152717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t>有些和</a:t>
            </a:r>
            <a:r>
              <a:rPr lang="en-US" altLang="zh-CN" sz="2000" dirty="0"/>
              <a:t>Spring Web</a:t>
            </a:r>
            <a:r>
              <a:rPr lang="zh-CN" altLang="en-US" sz="2000" dirty="0"/>
              <a:t>相关的配置可以通过在</a:t>
            </a:r>
            <a:r>
              <a:rPr lang="en-US" altLang="zh-CN" sz="2000" dirty="0"/>
              <a:t>application.properties</a:t>
            </a:r>
            <a:r>
              <a:rPr lang="zh-CN" altLang="en-US" sz="2000" dirty="0"/>
              <a:t>中设置相关属性的值实现</a:t>
            </a:r>
            <a:endParaRPr lang="en-US" altLang="zh-CN" sz="1600" dirty="0"/>
          </a:p>
          <a:p>
            <a:pPr marL="109855">
              <a:lnSpc>
                <a:spcPct val="150000"/>
              </a:lnSpc>
              <a:spcBef>
                <a:spcPts val="400"/>
              </a:spcBef>
              <a:buClr>
                <a:schemeClr val="accent1"/>
              </a:buClr>
              <a:buSzPct val="68000"/>
            </a:pPr>
            <a:r>
              <a:rPr lang="en-US" altLang="zh-CN" sz="2000" dirty="0">
                <a:sym typeface="+mn-ea"/>
                <a:hlinkClick r:id="rId1" action="ppaction://hlinkfile"/>
              </a:rPr>
              <a:t>https://docs.spring.io/spring-boot/docs/current/reference/html/application-properties.html#appendix.application-properties.web</a:t>
            </a:r>
            <a:endParaRPr lang="en-US" altLang="zh-CN" sz="2000" dirty="0">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2"/>
          <a:stretch>
            <a:fillRect/>
          </a:stretch>
        </p:blipFill>
        <p:spPr>
          <a:xfrm>
            <a:off x="291465" y="2800350"/>
            <a:ext cx="11609705" cy="1323975"/>
          </a:xfrm>
          <a:prstGeom prst="rect">
            <a:avLst/>
          </a:prstGeom>
        </p:spPr>
      </p:pic>
      <p:pic>
        <p:nvPicPr>
          <p:cNvPr id="7" name="图片 6"/>
          <p:cNvPicPr>
            <a:picLocks noChangeAspect="1"/>
          </p:cNvPicPr>
          <p:nvPr/>
        </p:nvPicPr>
        <p:blipFill>
          <a:blip r:embed="rId3"/>
          <a:stretch>
            <a:fillRect/>
          </a:stretch>
        </p:blipFill>
        <p:spPr>
          <a:xfrm>
            <a:off x="250190" y="4034155"/>
            <a:ext cx="11499215" cy="111188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5.3</a:t>
            </a:r>
            <a:r>
              <a:rPr lang="en-US" altLang="zh-CN" b="0" kern="1800" dirty="0">
                <a:latin typeface="Times New Roman" panose="02020603050405020304"/>
              </a:rPr>
              <a:t> </a:t>
            </a:r>
            <a:r>
              <a:rPr lang="en-US" altLang="zh-CN" b="0" kern="1800" dirty="0">
                <a:latin typeface="Times New Roman" panose="02020603050405020304"/>
                <a:sym typeface="+mn-ea"/>
              </a:rPr>
              <a:t>Spring MVC</a:t>
            </a:r>
            <a:r>
              <a:rPr lang="zh-CN" altLang="en-US" b="0" kern="1800" dirty="0">
                <a:latin typeface="Times New Roman" panose="02020603050405020304"/>
                <a:sym typeface="+mn-ea"/>
              </a:rPr>
              <a:t>相关配置</a:t>
            </a:r>
            <a:endParaRPr lang="en-US" altLang="zh-CN" b="0" kern="1800" dirty="0">
              <a:latin typeface="Times New Roman" panose="02020603050405020304"/>
            </a:endParaRPr>
          </a:p>
        </p:txBody>
      </p:sp>
      <p:sp>
        <p:nvSpPr>
          <p:cNvPr id="5" name="文本框 4"/>
          <p:cNvSpPr txBox="1"/>
          <p:nvPr/>
        </p:nvSpPr>
        <p:spPr>
          <a:xfrm>
            <a:off x="250372" y="1223784"/>
            <a:ext cx="11608693" cy="3939540"/>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如果想在保留</a:t>
            </a:r>
            <a:r>
              <a:rPr lang="en-US" altLang="zh-CN" sz="2000" dirty="0">
                <a:sym typeface="+mn-ea"/>
              </a:rPr>
              <a:t>Spring Boot MVC</a:t>
            </a:r>
            <a:r>
              <a:rPr lang="zh-CN" altLang="en-US" sz="2000" dirty="0">
                <a:sym typeface="+mn-ea"/>
              </a:rPr>
              <a:t>的特性基础上添加其他 </a:t>
            </a:r>
            <a:r>
              <a:rPr lang="en-US" altLang="zh-CN" sz="2000" dirty="0">
                <a:sym typeface="+mn-ea"/>
              </a:rPr>
              <a:t>MVC</a:t>
            </a:r>
            <a:r>
              <a:rPr lang="zh-CN" altLang="en-US" sz="2000" dirty="0">
                <a:sym typeface="+mn-ea"/>
              </a:rPr>
              <a:t>配置（</a:t>
            </a:r>
            <a:r>
              <a:rPr lang="en-US" altLang="zh-CN" sz="2000" dirty="0">
                <a:sym typeface="+mn-ea"/>
              </a:rPr>
              <a:t>interceptors, formatters, view controllers</a:t>
            </a:r>
            <a:r>
              <a:rPr lang="zh-CN" altLang="en-US" sz="2000" dirty="0">
                <a:sym typeface="+mn-ea"/>
              </a:rPr>
              <a:t>以及其他功能），可以添加自己的类型为</a:t>
            </a:r>
            <a:r>
              <a:rPr lang="en-US" altLang="zh-CN" sz="2000" dirty="0" err="1">
                <a:sym typeface="+mn-ea"/>
              </a:rPr>
              <a:t>WebMvcConfigurer</a:t>
            </a:r>
            <a:r>
              <a:rPr lang="zh-CN" altLang="en-US" sz="2000" dirty="0">
                <a:sym typeface="+mn-ea"/>
              </a:rPr>
              <a:t>的配置类（以</a:t>
            </a:r>
            <a:r>
              <a:rPr lang="en-US" altLang="zh-CN" sz="2000" dirty="0">
                <a:solidFill>
                  <a:srgbClr val="FF0000"/>
                </a:solidFill>
                <a:sym typeface="+mn-ea"/>
              </a:rPr>
              <a:t>@Configuration</a:t>
            </a:r>
            <a:r>
              <a:rPr lang="zh-CN" altLang="en-US" sz="2000" dirty="0">
                <a:sym typeface="+mn-ea"/>
              </a:rPr>
              <a:t>注解标注，不需要</a:t>
            </a:r>
            <a:r>
              <a:rPr lang="en-US" altLang="zh-CN" sz="2000" dirty="0">
                <a:sym typeface="+mn-ea"/>
              </a:rPr>
              <a:t>@</a:t>
            </a:r>
            <a:r>
              <a:rPr lang="en-US" altLang="zh-CN" sz="2000" dirty="0" err="1">
                <a:sym typeface="+mn-ea"/>
              </a:rPr>
              <a:t>EnableWebMvc</a:t>
            </a:r>
            <a:r>
              <a:rPr lang="zh-CN" altLang="en-US" sz="2000" dirty="0">
                <a:sym typeface="+mn-ea"/>
              </a:rPr>
              <a:t>）如果想完全控制</a:t>
            </a:r>
            <a:r>
              <a:rPr lang="en-US" altLang="zh-CN" sz="2000" dirty="0">
                <a:sym typeface="+mn-ea"/>
              </a:rPr>
              <a:t>Spring MVC</a:t>
            </a:r>
            <a:r>
              <a:rPr lang="zh-CN" altLang="en-US" sz="2000" dirty="0">
                <a:sym typeface="+mn-ea"/>
              </a:rPr>
              <a:t>，可以用</a:t>
            </a:r>
            <a:r>
              <a:rPr lang="en-US" altLang="zh-CN" sz="2000" dirty="0">
                <a:sym typeface="+mn-ea"/>
              </a:rPr>
              <a:t>@</a:t>
            </a:r>
            <a:r>
              <a:rPr lang="en-US" altLang="zh-CN" sz="2000" dirty="0" err="1">
                <a:sym typeface="+mn-ea"/>
              </a:rPr>
              <a:t>EnableWebMvc</a:t>
            </a:r>
            <a:r>
              <a:rPr lang="zh-CN" altLang="en-US" sz="2000" dirty="0">
                <a:sym typeface="+mn-ea"/>
              </a:rPr>
              <a:t>注解自己的配置类。</a:t>
            </a:r>
            <a:endParaRPr lang="zh-CN" altLang="en-US" sz="2000" dirty="0">
              <a:sym typeface="+mn-ea"/>
            </a:endParaRPr>
          </a:p>
          <a:p>
            <a:pPr marL="109855">
              <a:lnSpc>
                <a:spcPct val="150000"/>
              </a:lnSpc>
              <a:spcBef>
                <a:spcPts val="400"/>
              </a:spcBef>
              <a:buClr>
                <a:schemeClr val="accent1"/>
              </a:buClr>
              <a:buSzPct val="68000"/>
            </a:pPr>
            <a:br>
              <a:rPr lang="zh-CN" altLang="en-US" sz="2000" dirty="0">
                <a:sym typeface="+mn-ea"/>
              </a:rPr>
            </a:br>
            <a:endParaRPr lang="zh-CN" altLang="en-US" sz="2000" dirty="0">
              <a:sym typeface="+mn-ea"/>
            </a:endParaRPr>
          </a:p>
          <a:p>
            <a:pPr marL="109855">
              <a:lnSpc>
                <a:spcPct val="150000"/>
              </a:lnSpc>
              <a:spcBef>
                <a:spcPts val="400"/>
              </a:spcBef>
              <a:buClr>
                <a:schemeClr val="accent1"/>
              </a:buClr>
              <a:buSzPct val="68000"/>
            </a:pPr>
            <a:endParaRPr lang="en-US" altLang="zh-CN" sz="2000" dirty="0">
              <a:sym typeface="+mn-ea"/>
            </a:endParaRPr>
          </a:p>
          <a:p>
            <a:pPr marL="109855">
              <a:lnSpc>
                <a:spcPct val="150000"/>
              </a:lnSpc>
              <a:spcBef>
                <a:spcPts val="400"/>
              </a:spcBef>
              <a:buClr>
                <a:schemeClr val="accent1"/>
              </a:buClr>
              <a:buSzPct val="68000"/>
            </a:pPr>
            <a:endParaRPr lang="en-US" altLang="zh-CN" sz="2000" dirty="0">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1"/>
          <a:stretch>
            <a:fillRect/>
          </a:stretch>
        </p:blipFill>
        <p:spPr>
          <a:xfrm>
            <a:off x="2151027" y="3024390"/>
            <a:ext cx="7486268" cy="213893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5.3</a:t>
            </a:r>
            <a:r>
              <a:rPr lang="en-US" altLang="zh-CN" b="0" kern="1800" dirty="0">
                <a:latin typeface="Times New Roman" panose="02020603050405020304"/>
              </a:rPr>
              <a:t> </a:t>
            </a:r>
            <a:r>
              <a:rPr lang="en-US" altLang="zh-CN" b="0" kern="1800" dirty="0">
                <a:latin typeface="Times New Roman" panose="02020603050405020304"/>
                <a:sym typeface="+mn-ea"/>
              </a:rPr>
              <a:t>Spring MVC</a:t>
            </a:r>
            <a:r>
              <a:rPr lang="zh-CN" altLang="en-US" b="0" kern="1800" dirty="0">
                <a:latin typeface="Times New Roman" panose="02020603050405020304"/>
                <a:sym typeface="+mn-ea"/>
              </a:rPr>
              <a:t>相关配置</a:t>
            </a:r>
            <a:endParaRPr lang="en-US" altLang="zh-CN" b="0" kern="1800" dirty="0">
              <a:latin typeface="Times New Roman" panose="02020603050405020304"/>
            </a:endParaRPr>
          </a:p>
        </p:txBody>
      </p:sp>
      <p:sp>
        <p:nvSpPr>
          <p:cNvPr id="5" name="文本框 4"/>
          <p:cNvSpPr txBox="1"/>
          <p:nvPr/>
        </p:nvSpPr>
        <p:spPr>
          <a:xfrm>
            <a:off x="250372" y="1223784"/>
            <a:ext cx="11608693" cy="553085"/>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以下配置类添加了一个拦截器，</a:t>
            </a:r>
            <a:r>
              <a:rPr lang="en-US" altLang="zh-CN" sz="2000" dirty="0" err="1">
                <a:sym typeface="+mn-ea"/>
              </a:rPr>
              <a:t>DemoInterceptor</a:t>
            </a:r>
            <a:r>
              <a:rPr lang="zh-CN" altLang="en-US" sz="2000" dirty="0">
                <a:sym typeface="+mn-ea"/>
              </a:rPr>
              <a:t>是</a:t>
            </a:r>
            <a:r>
              <a:rPr lang="en-US" altLang="zh-CN" sz="2000" dirty="0">
                <a:sym typeface="+mn-ea"/>
              </a:rPr>
              <a:t>5.4.1</a:t>
            </a:r>
            <a:r>
              <a:rPr lang="zh-CN" altLang="en-US" sz="2000" dirty="0">
                <a:sym typeface="+mn-ea"/>
              </a:rPr>
              <a:t>节实现的一个拦截器类</a:t>
            </a:r>
            <a:endParaRPr lang="en-US" altLang="zh-CN" sz="2000" dirty="0">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1"/>
          <a:stretch>
            <a:fillRect/>
          </a:stretch>
        </p:blipFill>
        <p:spPr>
          <a:xfrm>
            <a:off x="1552521" y="2125754"/>
            <a:ext cx="8528754" cy="2971454"/>
          </a:xfrm>
          <a:prstGeom prst="rect">
            <a:avLst/>
          </a:prstGeom>
        </p:spPr>
      </p:pic>
      <p:sp>
        <p:nvSpPr>
          <p:cNvPr id="6" name="文本框 5"/>
          <p:cNvSpPr txBox="1"/>
          <p:nvPr/>
        </p:nvSpPr>
        <p:spPr>
          <a:xfrm>
            <a:off x="4632158" y="5510560"/>
            <a:ext cx="2031325" cy="369332"/>
          </a:xfrm>
          <a:prstGeom prst="rect">
            <a:avLst/>
          </a:prstGeom>
          <a:noFill/>
        </p:spPr>
        <p:txBody>
          <a:bodyPr wrap="none" rtlCol="0">
            <a:spAutoFit/>
          </a:bodyPr>
          <a:lstStyle/>
          <a:p>
            <a:r>
              <a:rPr lang="zh-CN" altLang="en-US" dirty="0"/>
              <a:t>配置拦截器的示例</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5.3</a:t>
            </a:r>
            <a:r>
              <a:rPr lang="en-US" altLang="zh-CN" b="0" kern="1800" dirty="0">
                <a:latin typeface="Times New Roman" panose="02020603050405020304"/>
              </a:rPr>
              <a:t> </a:t>
            </a:r>
            <a:r>
              <a:rPr lang="en-US" altLang="zh-CN" b="0" kern="1800" dirty="0">
                <a:latin typeface="Times New Roman" panose="02020603050405020304"/>
                <a:sym typeface="+mn-ea"/>
              </a:rPr>
              <a:t>Spring MVC</a:t>
            </a:r>
            <a:r>
              <a:rPr lang="zh-CN" altLang="en-US" b="0" kern="1800" dirty="0">
                <a:latin typeface="Times New Roman" panose="02020603050405020304"/>
                <a:sym typeface="+mn-ea"/>
              </a:rPr>
              <a:t>相关配置</a:t>
            </a:r>
            <a:endParaRPr lang="en-US" altLang="zh-CN" b="0" kern="1800" dirty="0">
              <a:latin typeface="Times New Roman" panose="02020603050405020304"/>
            </a:endParaRPr>
          </a:p>
        </p:txBody>
      </p:sp>
      <p:sp>
        <p:nvSpPr>
          <p:cNvPr id="5" name="文本框 4"/>
          <p:cNvSpPr txBox="1"/>
          <p:nvPr/>
        </p:nvSpPr>
        <p:spPr>
          <a:xfrm>
            <a:off x="250372" y="1223784"/>
            <a:ext cx="11608693" cy="496996"/>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err="1">
                <a:sym typeface="+mn-ea"/>
              </a:rPr>
              <a:t>Springmvc</a:t>
            </a:r>
            <a:r>
              <a:rPr lang="zh-CN" altLang="en-US" sz="2000" dirty="0">
                <a:sym typeface="+mn-ea"/>
              </a:rPr>
              <a:t>文档</a:t>
            </a:r>
            <a:r>
              <a:rPr lang="en-US" altLang="zh-CN" sz="2000" dirty="0">
                <a:sym typeface="+mn-ea"/>
              </a:rPr>
              <a:t>1.11.5</a:t>
            </a:r>
            <a:r>
              <a:rPr lang="zh-CN" altLang="en-US" sz="2000" dirty="0">
                <a:sym typeface="+mn-ea"/>
              </a:rPr>
              <a:t>给出的配置拦截器示例</a:t>
            </a:r>
            <a:endParaRPr lang="en-US" altLang="zh-CN" sz="2000" dirty="0">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4632158" y="5510560"/>
            <a:ext cx="2031325" cy="369332"/>
          </a:xfrm>
          <a:prstGeom prst="rect">
            <a:avLst/>
          </a:prstGeom>
          <a:noFill/>
        </p:spPr>
        <p:txBody>
          <a:bodyPr wrap="none" rtlCol="0">
            <a:spAutoFit/>
          </a:bodyPr>
          <a:lstStyle/>
          <a:p>
            <a:r>
              <a:rPr lang="zh-CN" altLang="en-US" dirty="0"/>
              <a:t>配置拦截器的示例</a:t>
            </a:r>
            <a:endParaRPr lang="zh-CN" altLang="en-US" dirty="0"/>
          </a:p>
        </p:txBody>
      </p:sp>
      <p:pic>
        <p:nvPicPr>
          <p:cNvPr id="7" name="图片 6"/>
          <p:cNvPicPr>
            <a:picLocks noChangeAspect="1"/>
          </p:cNvPicPr>
          <p:nvPr/>
        </p:nvPicPr>
        <p:blipFill>
          <a:blip r:embed="rId1"/>
          <a:stretch>
            <a:fillRect/>
          </a:stretch>
        </p:blipFill>
        <p:spPr>
          <a:xfrm>
            <a:off x="2145194" y="1915599"/>
            <a:ext cx="7819048" cy="3457143"/>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5.3</a:t>
            </a:r>
            <a:r>
              <a:rPr lang="en-US" altLang="zh-CN" b="0" kern="1800" dirty="0">
                <a:latin typeface="Times New Roman" panose="02020603050405020304"/>
              </a:rPr>
              <a:t> </a:t>
            </a:r>
            <a:r>
              <a:rPr lang="en-US" altLang="zh-CN" b="0" kern="1800" dirty="0">
                <a:latin typeface="Times New Roman" panose="02020603050405020304"/>
                <a:sym typeface="+mn-ea"/>
              </a:rPr>
              <a:t>Spring MVC</a:t>
            </a:r>
            <a:r>
              <a:rPr lang="zh-CN" altLang="en-US" b="0" kern="1800" dirty="0">
                <a:latin typeface="Times New Roman" panose="02020603050405020304"/>
                <a:sym typeface="+mn-ea"/>
              </a:rPr>
              <a:t>相关配置</a:t>
            </a:r>
            <a:endParaRPr lang="en-US" altLang="zh-CN" b="0" kern="1800" dirty="0">
              <a:latin typeface="Times New Roman" panose="02020603050405020304"/>
            </a:endParaRPr>
          </a:p>
        </p:txBody>
      </p:sp>
      <p:sp>
        <p:nvSpPr>
          <p:cNvPr id="5" name="文本框 4"/>
          <p:cNvSpPr txBox="1"/>
          <p:nvPr/>
        </p:nvSpPr>
        <p:spPr>
          <a:xfrm>
            <a:off x="250372" y="1223784"/>
            <a:ext cx="11608693" cy="962315"/>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err="1">
                <a:sym typeface="+mn-ea"/>
              </a:rPr>
              <a:t>Springmvc</a:t>
            </a:r>
            <a:r>
              <a:rPr lang="zh-CN" altLang="en-US" sz="2000" dirty="0">
                <a:sym typeface="+mn-ea"/>
              </a:rPr>
              <a:t>文档</a:t>
            </a:r>
            <a:r>
              <a:rPr lang="en-US" altLang="zh-CN" sz="2000" dirty="0">
                <a:sym typeface="+mn-ea"/>
              </a:rPr>
              <a:t>1.11.10</a:t>
            </a:r>
            <a:r>
              <a:rPr lang="zh-CN" altLang="en-US" sz="2000" dirty="0">
                <a:sym typeface="+mn-ea"/>
              </a:rPr>
              <a:t>给出的配置静态资源的示例，请求</a:t>
            </a:r>
            <a:r>
              <a:rPr lang="en-US" altLang="zh-CN" sz="2000" dirty="0" err="1">
                <a:sym typeface="+mn-ea"/>
              </a:rPr>
              <a:t>url</a:t>
            </a:r>
            <a:r>
              <a:rPr lang="zh-CN" altLang="en-US" sz="2000" dirty="0">
                <a:sym typeface="+mn-ea"/>
              </a:rPr>
              <a:t>以</a:t>
            </a:r>
            <a:r>
              <a:rPr lang="en-US" altLang="zh-CN" sz="2000" dirty="0">
                <a:sym typeface="+mn-ea"/>
              </a:rPr>
              <a:t>/resources/</a:t>
            </a:r>
            <a:r>
              <a:rPr lang="zh-CN" altLang="en-US" sz="2000" dirty="0">
                <a:sym typeface="+mn-ea"/>
              </a:rPr>
              <a:t>开头的在</a:t>
            </a:r>
            <a:r>
              <a:rPr lang="en-US" altLang="zh-CN" sz="2000" dirty="0">
                <a:sym typeface="+mn-ea"/>
              </a:rPr>
              <a:t>web</a:t>
            </a:r>
            <a:r>
              <a:rPr lang="zh-CN" altLang="en-US" sz="2000" dirty="0">
                <a:sym typeface="+mn-ea"/>
              </a:rPr>
              <a:t>项目路径</a:t>
            </a:r>
            <a:r>
              <a:rPr lang="en-US" altLang="zh-CN" sz="2000" dirty="0">
                <a:sym typeface="+mn-ea"/>
              </a:rPr>
              <a:t>/public</a:t>
            </a:r>
            <a:r>
              <a:rPr lang="zh-CN" altLang="en-US" sz="2000" dirty="0">
                <a:sym typeface="+mn-ea"/>
              </a:rPr>
              <a:t>和</a:t>
            </a:r>
            <a:r>
              <a:rPr lang="en-US" altLang="zh-CN" sz="2000" dirty="0" err="1">
                <a:sym typeface="+mn-ea"/>
              </a:rPr>
              <a:t>classpath</a:t>
            </a:r>
            <a:r>
              <a:rPr lang="en-US" altLang="zh-CN" sz="2000" dirty="0">
                <a:sym typeface="+mn-ea"/>
              </a:rPr>
              <a:t>:/static/</a:t>
            </a:r>
            <a:r>
              <a:rPr lang="zh-CN" altLang="en-US" sz="2000" dirty="0">
                <a:sym typeface="+mn-ea"/>
              </a:rPr>
              <a:t>下寻找，并设置了缓存可用时间为</a:t>
            </a:r>
            <a:r>
              <a:rPr lang="en-US" altLang="zh-CN" sz="2000" dirty="0">
                <a:sym typeface="+mn-ea"/>
              </a:rPr>
              <a:t>1</a:t>
            </a:r>
            <a:r>
              <a:rPr lang="zh-CN" altLang="en-US" sz="2000" dirty="0">
                <a:sym typeface="+mn-ea"/>
              </a:rPr>
              <a:t>年。</a:t>
            </a:r>
            <a:endParaRPr lang="en-US" altLang="zh-CN" sz="2000" dirty="0">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文本框 5"/>
          <p:cNvSpPr txBox="1"/>
          <p:nvPr/>
        </p:nvSpPr>
        <p:spPr>
          <a:xfrm>
            <a:off x="4632158" y="5510560"/>
            <a:ext cx="2262158" cy="369332"/>
          </a:xfrm>
          <a:prstGeom prst="rect">
            <a:avLst/>
          </a:prstGeom>
          <a:noFill/>
        </p:spPr>
        <p:txBody>
          <a:bodyPr wrap="none" rtlCol="0">
            <a:spAutoFit/>
          </a:bodyPr>
          <a:lstStyle/>
          <a:p>
            <a:r>
              <a:rPr lang="zh-CN" altLang="en-US" dirty="0"/>
              <a:t>配置静态资源的示例</a:t>
            </a:r>
            <a:endParaRPr lang="zh-CN" altLang="en-US" dirty="0"/>
          </a:p>
        </p:txBody>
      </p:sp>
      <p:pic>
        <p:nvPicPr>
          <p:cNvPr id="4" name="图片 3"/>
          <p:cNvPicPr>
            <a:picLocks noChangeAspect="1"/>
          </p:cNvPicPr>
          <p:nvPr/>
        </p:nvPicPr>
        <p:blipFill>
          <a:blip r:embed="rId1"/>
          <a:stretch>
            <a:fillRect/>
          </a:stretch>
        </p:blipFill>
        <p:spPr>
          <a:xfrm>
            <a:off x="1949367" y="2405798"/>
            <a:ext cx="8028571" cy="310476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5.4.1</a:t>
            </a:r>
            <a:r>
              <a:rPr lang="en-US" altLang="zh-CN" b="0" kern="1800" dirty="0">
                <a:latin typeface="Times New Roman" panose="02020603050405020304"/>
              </a:rPr>
              <a:t> </a:t>
            </a:r>
            <a:r>
              <a:rPr lang="zh-CN" altLang="en-US" b="0" kern="1800" dirty="0">
                <a:latin typeface="Times New Roman" panose="02020603050405020304"/>
              </a:rPr>
              <a:t>拦截器</a:t>
            </a:r>
            <a:endParaRPr lang="en-US" altLang="zh-CN" b="0" kern="1800" dirty="0">
              <a:latin typeface="Times New Roman" panose="02020603050405020304"/>
            </a:endParaRPr>
          </a:p>
        </p:txBody>
      </p:sp>
      <p:sp>
        <p:nvSpPr>
          <p:cNvPr id="5" name="文本框 4"/>
          <p:cNvSpPr txBox="1"/>
          <p:nvPr/>
        </p:nvSpPr>
        <p:spPr>
          <a:xfrm>
            <a:off x="250190" y="1223645"/>
            <a:ext cx="11757660" cy="101473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a:latin typeface="+mn-ea"/>
                <a:ea typeface="+mn-ea"/>
              </a:rPr>
              <a:t>Spring MVC</a:t>
            </a:r>
            <a:r>
              <a:rPr lang="zh-CN" altLang="en-US" sz="2000" dirty="0">
                <a:latin typeface="+mn-ea"/>
                <a:ea typeface="+mn-ea"/>
              </a:rPr>
              <a:t>中的拦截器（</a:t>
            </a:r>
            <a:r>
              <a:rPr lang="en-US" altLang="zh-CN" sz="2000" dirty="0">
                <a:latin typeface="+mn-ea"/>
                <a:ea typeface="+mn-ea"/>
              </a:rPr>
              <a:t>Interceptor</a:t>
            </a:r>
            <a:r>
              <a:rPr lang="zh-CN" altLang="en-US" sz="2000" dirty="0">
                <a:latin typeface="+mn-ea"/>
                <a:ea typeface="+mn-ea"/>
              </a:rPr>
              <a:t>）类似于</a:t>
            </a:r>
            <a:r>
              <a:rPr lang="en-US" altLang="zh-CN" sz="2000" dirty="0">
                <a:latin typeface="+mn-ea"/>
                <a:ea typeface="+mn-ea"/>
              </a:rPr>
              <a:t>Servlet</a:t>
            </a:r>
            <a:r>
              <a:rPr lang="zh-CN" altLang="en-US" sz="2000" dirty="0">
                <a:latin typeface="+mn-ea"/>
                <a:ea typeface="+mn-ea"/>
              </a:rPr>
              <a:t>中的过滤器（</a:t>
            </a:r>
            <a:r>
              <a:rPr lang="en-US" altLang="zh-CN" sz="2000" dirty="0">
                <a:latin typeface="+mn-ea"/>
                <a:ea typeface="+mn-ea"/>
              </a:rPr>
              <a:t>Filter</a:t>
            </a:r>
            <a:r>
              <a:rPr lang="zh-CN" altLang="en-US" sz="2000" dirty="0">
                <a:latin typeface="+mn-ea"/>
                <a:ea typeface="+mn-ea"/>
              </a:rPr>
              <a:t>），它主要用于拦截用户请求并作相应的处理。例如通过拦截器可以进行权限验证、记录请求信息的日志、判断用户是否登录等。</a:t>
            </a:r>
            <a:endParaRPr lang="en-US" altLang="zh-CN" sz="2000" dirty="0">
              <a:latin typeface="+mn-ea"/>
              <a:ea typeface="+mn-ea"/>
              <a:sym typeface="+mn-ea"/>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文本框 8"/>
          <p:cNvSpPr txBox="1"/>
          <p:nvPr/>
        </p:nvSpPr>
        <p:spPr>
          <a:xfrm>
            <a:off x="368490" y="2231714"/>
            <a:ext cx="11081982" cy="1015663"/>
          </a:xfrm>
          <a:prstGeom prst="rect">
            <a:avLst/>
          </a:prstGeom>
          <a:noFill/>
        </p:spPr>
        <p:txBody>
          <a:bodyPr wrap="square" rtlCol="0">
            <a:spAutoFit/>
          </a:bodyPr>
          <a:lstStyle/>
          <a:p>
            <a:pPr>
              <a:lnSpc>
                <a:spcPct val="150000"/>
              </a:lnSpc>
            </a:pPr>
            <a:r>
              <a:rPr lang="zh-CN" altLang="en-US" sz="2000" dirty="0"/>
              <a:t>拦截器可通过实现</a:t>
            </a:r>
            <a:r>
              <a:rPr lang="en-US" altLang="zh-CN" sz="2000" dirty="0" err="1"/>
              <a:t>HandlerInterceptor</a:t>
            </a:r>
            <a:r>
              <a:rPr lang="zh-CN" altLang="en-US" sz="2000" dirty="0"/>
              <a:t>接口，或继承</a:t>
            </a:r>
            <a:r>
              <a:rPr lang="en-US" altLang="zh-CN" sz="2000" dirty="0" err="1"/>
              <a:t>HandlerInterceptor</a:t>
            </a:r>
            <a:r>
              <a:rPr lang="zh-CN" altLang="en-US" sz="2000" dirty="0"/>
              <a:t>接口的实现类（如</a:t>
            </a:r>
            <a:r>
              <a:rPr lang="en-US" altLang="zh-CN" sz="2000" dirty="0" err="1"/>
              <a:t>HandlerInterceptorAdapter</a:t>
            </a:r>
            <a:r>
              <a:rPr lang="zh-CN" altLang="en-US" sz="2000" dirty="0"/>
              <a:t>）来定义。</a:t>
            </a:r>
            <a:endParaRPr lang="zh-CN" altLang="en-US" sz="2000" dirty="0"/>
          </a:p>
        </p:txBody>
      </p:sp>
      <p:pic>
        <p:nvPicPr>
          <p:cNvPr id="11" name="图片 10"/>
          <p:cNvPicPr>
            <a:picLocks noChangeAspect="1"/>
          </p:cNvPicPr>
          <p:nvPr/>
        </p:nvPicPr>
        <p:blipFill>
          <a:blip r:embed="rId1"/>
          <a:stretch>
            <a:fillRect/>
          </a:stretch>
        </p:blipFill>
        <p:spPr>
          <a:xfrm>
            <a:off x="1935283" y="3427920"/>
            <a:ext cx="8866667" cy="3171429"/>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5.4.1</a:t>
            </a:r>
            <a:r>
              <a:rPr lang="en-US" altLang="zh-CN" b="0" kern="1800" dirty="0">
                <a:latin typeface="Times New Roman" panose="02020603050405020304"/>
              </a:rPr>
              <a:t> </a:t>
            </a:r>
            <a:r>
              <a:rPr lang="zh-CN" altLang="en-US" b="0" kern="1800" dirty="0">
                <a:latin typeface="Times New Roman" panose="02020603050405020304"/>
              </a:rPr>
              <a:t>拦截器</a:t>
            </a:r>
            <a:endParaRPr lang="en-US" altLang="zh-CN" b="0" kern="1800" dirty="0">
              <a:latin typeface="Times New Roman" panose="02020603050405020304"/>
            </a:endParaRPr>
          </a:p>
        </p:txBody>
      </p:sp>
      <p:sp>
        <p:nvSpPr>
          <p:cNvPr id="3" name="Rectangle 1"/>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291" name="Picture 3"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83698" y="1908005"/>
            <a:ext cx="6285109" cy="380220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92364" y="1223784"/>
            <a:ext cx="5582151" cy="5170646"/>
          </a:xfrm>
          <a:prstGeom prst="rect">
            <a:avLst/>
          </a:prstGeom>
          <a:noFill/>
        </p:spPr>
        <p:txBody>
          <a:bodyPr wrap="square" rtlCol="0">
            <a:spAutoFit/>
          </a:bodyPr>
          <a:lstStyle/>
          <a:p>
            <a:pPr>
              <a:lnSpc>
                <a:spcPct val="150000"/>
              </a:lnSpc>
            </a:pPr>
            <a:r>
              <a:rPr lang="zh-CN" altLang="en-US" sz="2000" dirty="0"/>
              <a:t>接口的三个方法：</a:t>
            </a:r>
            <a:r>
              <a:rPr lang="en-US" altLang="zh-CN" sz="2000" dirty="0" err="1"/>
              <a:t>preHandle</a:t>
            </a:r>
            <a:r>
              <a:rPr lang="en-US" altLang="zh-CN" sz="2000" dirty="0"/>
              <a:t>() </a:t>
            </a:r>
            <a:r>
              <a:rPr lang="zh-CN" altLang="en-US" sz="2000" dirty="0"/>
              <a:t>方法：在控制器方法前执行，其返回值表示是否中断后续操作。返回</a:t>
            </a:r>
            <a:r>
              <a:rPr lang="en-US" altLang="zh-CN" sz="2000" dirty="0"/>
              <a:t>rue</a:t>
            </a:r>
            <a:r>
              <a:rPr lang="zh-CN" altLang="en-US" sz="2000" dirty="0"/>
              <a:t>时，表示继续向下执行；返回</a:t>
            </a:r>
            <a:r>
              <a:rPr lang="en-US" altLang="zh-CN" sz="2000" dirty="0"/>
              <a:t>false</a:t>
            </a:r>
            <a:r>
              <a:rPr lang="zh-CN" altLang="en-US" sz="2000" dirty="0"/>
              <a:t>时，会中断后续的所有操作（包括调用下一个拦截器和控制器类中的方法执行等）。</a:t>
            </a:r>
            <a:endParaRPr lang="zh-CN" altLang="en-US" sz="2000" dirty="0"/>
          </a:p>
          <a:p>
            <a:pPr>
              <a:lnSpc>
                <a:spcPct val="150000"/>
              </a:lnSpc>
            </a:pPr>
            <a:r>
              <a:rPr lang="en-US" altLang="zh-CN" sz="2000" dirty="0" err="1"/>
              <a:t>postHandle</a:t>
            </a:r>
            <a:r>
              <a:rPr lang="en-US" altLang="zh-CN" sz="2000" dirty="0"/>
              <a:t>()</a:t>
            </a:r>
            <a:r>
              <a:rPr lang="zh-CN" altLang="en-US" sz="2000" dirty="0"/>
              <a:t>方法：该方法会在控制器方法调用之后，且解析视图之前执行。可以通过此方法对请求域中的模型和视图做出进一步的修改。</a:t>
            </a:r>
            <a:endParaRPr lang="zh-CN" altLang="en-US" sz="2000" dirty="0"/>
          </a:p>
          <a:p>
            <a:pPr>
              <a:lnSpc>
                <a:spcPct val="150000"/>
              </a:lnSpc>
            </a:pPr>
            <a:r>
              <a:rPr lang="en-US" altLang="zh-CN" sz="2000" dirty="0" err="1"/>
              <a:t>afterCompletion</a:t>
            </a:r>
            <a:r>
              <a:rPr lang="en-US" altLang="zh-CN" sz="2000" dirty="0"/>
              <a:t>()</a:t>
            </a:r>
            <a:r>
              <a:rPr lang="zh-CN" altLang="en-US" sz="2000" dirty="0"/>
              <a:t>方法：该方法会在整个请求完成，即视图渲染结束之后执行。可以通过此方法实现一些资源清理、记录日志信息等工作。</a:t>
            </a:r>
            <a:endParaRPr lang="zh-CN" altLang="en-US" sz="2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Bef>
                <a:spcPts val="0"/>
              </a:spcBef>
              <a:spcAft>
                <a:spcPts val="0"/>
              </a:spcAft>
              <a:defRPr/>
            </a:pPr>
            <a:r>
              <a:rPr lang="en-US" altLang="zh-CN" b="0" kern="1800" dirty="0">
                <a:latin typeface="Times New Roman" panose="02020603050405020304"/>
                <a:sym typeface="+mn-ea"/>
              </a:rPr>
              <a:t>5.4.2</a:t>
            </a:r>
            <a:r>
              <a:rPr lang="en-US" altLang="zh-CN" dirty="0">
                <a:solidFill>
                  <a:schemeClr val="tx1">
                    <a:lumMod val="85000"/>
                    <a:lumOff val="15000"/>
                  </a:schemeClr>
                </a:solidFill>
                <a:latin typeface="+mn-ea"/>
              </a:rPr>
              <a:t> </a:t>
            </a:r>
            <a:r>
              <a:rPr lang="zh-CN" altLang="en-US" dirty="0">
                <a:latin typeface="宋体" pitchFamily="2" charset="-122"/>
                <a:ea typeface="宋体" pitchFamily="2" charset="-122"/>
              </a:rPr>
              <a:t>统一异常处理</a:t>
            </a:r>
            <a:endParaRPr lang="zh-CN" altLang="en-US" dirty="0">
              <a:solidFill>
                <a:schemeClr val="tx1">
                  <a:lumMod val="85000"/>
                  <a:lumOff val="15000"/>
                </a:schemeClr>
              </a:solidFill>
              <a:latin typeface="+mn-ea"/>
            </a:endParaRPr>
          </a:p>
        </p:txBody>
      </p:sp>
      <p:sp>
        <p:nvSpPr>
          <p:cNvPr id="5" name="文本框 4"/>
          <p:cNvSpPr txBox="1"/>
          <p:nvPr/>
        </p:nvSpPr>
        <p:spPr>
          <a:xfrm>
            <a:off x="250372" y="1223784"/>
            <a:ext cx="11422515" cy="2041585"/>
          </a:xfrm>
          <a:prstGeom prst="rect">
            <a:avLst/>
          </a:prstGeom>
          <a:noFill/>
        </p:spPr>
        <p:txBody>
          <a:bodyPr wrap="square" rtlCol="0">
            <a:spAutoFit/>
          </a:bodyPr>
          <a:lstStyle/>
          <a:p>
            <a:pPr marL="109855" marR="0" lvl="0" indent="0" algn="l" defTabSz="914400" rtl="0" eaLnBrk="0" fontAlgn="base" latinLnBrk="0" hangingPunct="0">
              <a:lnSpc>
                <a:spcPct val="150000"/>
              </a:lnSpc>
              <a:spcBef>
                <a:spcPts val="400"/>
              </a:spcBef>
              <a:spcAft>
                <a:spcPct val="0"/>
              </a:spcAft>
              <a:buClr>
                <a:srgbClr val="0080CB"/>
              </a:buClr>
              <a:buSzPct val="68000"/>
              <a:buFontTx/>
              <a:buNone/>
              <a:defRPr/>
            </a:pPr>
            <a:r>
              <a:rPr lang="zh-CN" altLang="en-US" sz="2000" noProof="0" dirty="0">
                <a:solidFill>
                  <a:srgbClr val="000000"/>
                </a:solidFill>
                <a:sym typeface="+mn-ea"/>
              </a:rPr>
              <a:t>统一异常处理</a:t>
            </a:r>
            <a:endParaRPr lang="en-US" altLang="zh-CN" sz="2000" noProof="0" dirty="0">
              <a:solidFill>
                <a:srgbClr val="000000"/>
              </a:solidFill>
              <a:sym typeface="+mn-ea"/>
            </a:endParaRPr>
          </a:p>
          <a:p>
            <a:pPr marL="109855" marR="0" lvl="0" indent="0" algn="l" defTabSz="914400" rtl="0" eaLnBrk="0" fontAlgn="base" latinLnBrk="0" hangingPunct="0">
              <a:lnSpc>
                <a:spcPct val="150000"/>
              </a:lnSpc>
              <a:spcBef>
                <a:spcPts val="400"/>
              </a:spcBef>
              <a:spcAft>
                <a:spcPct val="0"/>
              </a:spcAft>
              <a:buClr>
                <a:srgbClr val="0080CB"/>
              </a:buClr>
              <a:buSzPct val="68000"/>
              <a:buFontTx/>
              <a:buNone/>
              <a:defRPr/>
            </a:pPr>
            <a:r>
              <a:rPr lang="en-US" altLang="zh-CN" sz="2000" noProof="0" dirty="0">
                <a:solidFill>
                  <a:srgbClr val="000000"/>
                </a:solidFill>
                <a:sym typeface="+mn-ea"/>
              </a:rPr>
              <a:t>@</a:t>
            </a:r>
            <a:r>
              <a:rPr lang="en-US" altLang="zh-CN" sz="2000" noProof="0" dirty="0" err="1">
                <a:solidFill>
                  <a:srgbClr val="000000"/>
                </a:solidFill>
                <a:sym typeface="+mn-ea"/>
              </a:rPr>
              <a:t>ControllerAdvice</a:t>
            </a:r>
            <a:r>
              <a:rPr lang="zh-CN" altLang="en-US" sz="2000" noProof="0" dirty="0">
                <a:solidFill>
                  <a:srgbClr val="000000"/>
                </a:solidFill>
                <a:sym typeface="+mn-ea"/>
              </a:rPr>
              <a:t>，</a:t>
            </a:r>
            <a:r>
              <a:rPr lang="en-US" altLang="zh-CN" sz="2000" noProof="0" dirty="0">
                <a:solidFill>
                  <a:srgbClr val="000000"/>
                </a:solidFill>
                <a:sym typeface="+mn-ea"/>
              </a:rPr>
              <a:t>@</a:t>
            </a:r>
            <a:r>
              <a:rPr lang="en-US" altLang="zh-CN" sz="2000" noProof="0" dirty="0" err="1">
                <a:solidFill>
                  <a:srgbClr val="000000"/>
                </a:solidFill>
                <a:sym typeface="+mn-ea"/>
              </a:rPr>
              <a:t>RestControllerAdvice</a:t>
            </a:r>
            <a:r>
              <a:rPr lang="zh-CN" altLang="en-US" sz="2000" dirty="0">
                <a:solidFill>
                  <a:srgbClr val="000000"/>
                </a:solidFill>
                <a:sym typeface="+mn-ea"/>
              </a:rPr>
              <a:t>，可对控制器统一的行为进行定制处理，如统一异常处理以及对请求和返回数据进行统一定制处理等。</a:t>
            </a:r>
            <a:endParaRPr lang="en-US" altLang="zh-CN" sz="2000" dirty="0">
              <a:solidFill>
                <a:srgbClr val="000000"/>
              </a:solidFill>
              <a:sym typeface="+mn-ea"/>
            </a:endParaRPr>
          </a:p>
          <a:p>
            <a:pPr marL="109855" marR="0" lvl="0" indent="0" algn="l" defTabSz="914400" rtl="0" eaLnBrk="0" fontAlgn="base" latinLnBrk="0" hangingPunct="0">
              <a:lnSpc>
                <a:spcPct val="150000"/>
              </a:lnSpc>
              <a:spcBef>
                <a:spcPts val="400"/>
              </a:spcBef>
              <a:spcAft>
                <a:spcPct val="0"/>
              </a:spcAft>
              <a:buClr>
                <a:srgbClr val="0080CB"/>
              </a:buClr>
              <a:buSzPct val="68000"/>
              <a:buFontTx/>
              <a:buNone/>
              <a:defRPr/>
            </a:pPr>
            <a:endParaRPr lang="en-US" altLang="zh-CN" sz="2000" noProof="0" dirty="0">
              <a:solidFill>
                <a:srgbClr val="000000"/>
              </a:solidFill>
              <a:sym typeface="+mn-ea"/>
            </a:endParaRPr>
          </a:p>
        </p:txBody>
      </p:sp>
      <p:pic>
        <p:nvPicPr>
          <p:cNvPr id="4" name="图片 3"/>
          <p:cNvPicPr>
            <a:picLocks noChangeAspect="1"/>
          </p:cNvPicPr>
          <p:nvPr/>
        </p:nvPicPr>
        <p:blipFill>
          <a:blip r:embed="rId1"/>
          <a:stretch>
            <a:fillRect/>
          </a:stretch>
        </p:blipFill>
        <p:spPr>
          <a:xfrm>
            <a:off x="1680613" y="2867243"/>
            <a:ext cx="9175786" cy="26001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5.1</a:t>
            </a:r>
            <a:r>
              <a:rPr lang="en-US" altLang="zh-CN" b="0" kern="1800" dirty="0">
                <a:latin typeface="Times New Roman" panose="02020603050405020304"/>
              </a:rPr>
              <a:t> Spring MVC</a:t>
            </a:r>
            <a:r>
              <a:rPr lang="zh-CN" altLang="en-US" b="0" kern="1800" dirty="0">
                <a:latin typeface="Times New Roman" panose="02020603050405020304"/>
              </a:rPr>
              <a:t>工作原理</a:t>
            </a:r>
            <a:endParaRPr lang="zh-CN" altLang="en-US" b="0" kern="1800" dirty="0">
              <a:latin typeface="Times New Roman" panose="02020603050405020304"/>
            </a:endParaRPr>
          </a:p>
        </p:txBody>
      </p:sp>
      <p:sp>
        <p:nvSpPr>
          <p:cNvPr id="3" name="文本框 2"/>
          <p:cNvSpPr txBox="1"/>
          <p:nvPr/>
        </p:nvSpPr>
        <p:spPr>
          <a:xfrm>
            <a:off x="250370" y="1234579"/>
            <a:ext cx="11735304" cy="5220970"/>
          </a:xfrm>
          <a:prstGeom prst="rect">
            <a:avLst/>
          </a:prstGeom>
          <a:noFill/>
        </p:spPr>
        <p:txBody>
          <a:bodyPr wrap="square" rtlCol="0">
            <a:spAutoFit/>
          </a:bodyPr>
          <a:lstStyle/>
          <a:p>
            <a:pPr marL="109855">
              <a:lnSpc>
                <a:spcPct val="150000"/>
              </a:lnSpc>
              <a:spcBef>
                <a:spcPts val="400"/>
              </a:spcBef>
              <a:buClr>
                <a:schemeClr val="accent1"/>
              </a:buClr>
              <a:buSzPct val="68000"/>
            </a:pPr>
            <a:r>
              <a:rPr lang="zh-CN" altLang="en-US" sz="2000" dirty="0">
                <a:sym typeface="+mn-ea"/>
              </a:rPr>
              <a:t>工作流程：</a:t>
            </a:r>
            <a:endParaRPr lang="en-US" altLang="zh-CN" sz="2000" dirty="0">
              <a:sym typeface="+mn-ea"/>
            </a:endParaRPr>
          </a:p>
          <a:p>
            <a:pPr lvl="1">
              <a:lnSpc>
                <a:spcPct val="150000"/>
              </a:lnSpc>
            </a:pPr>
            <a:r>
              <a:rPr lang="en-US" altLang="zh-CN" sz="2000" dirty="0"/>
              <a:t>0</a:t>
            </a:r>
            <a:r>
              <a:rPr lang="zh-CN" altLang="en-US" sz="2000" dirty="0"/>
              <a:t>、初始化时，</a:t>
            </a:r>
            <a:r>
              <a:rPr lang="en-US" altLang="zh-CN" sz="2000" dirty="0"/>
              <a:t>Spring MVC</a:t>
            </a:r>
            <a:r>
              <a:rPr lang="zh-CN" altLang="en-US" sz="2000" dirty="0"/>
              <a:t>根据</a:t>
            </a:r>
            <a:r>
              <a:rPr lang="zh-CN" altLang="en-US" sz="2000" dirty="0">
                <a:solidFill>
                  <a:srgbClr val="FF0000"/>
                </a:solidFill>
              </a:rPr>
              <a:t>配置</a:t>
            </a:r>
            <a:r>
              <a:rPr lang="zh-CN" altLang="en-US" sz="2000" dirty="0"/>
              <a:t>、</a:t>
            </a:r>
            <a:r>
              <a:rPr lang="zh-CN" altLang="en-US" sz="2000" dirty="0">
                <a:solidFill>
                  <a:srgbClr val="FF0000"/>
                </a:solidFill>
              </a:rPr>
              <a:t>注解</a:t>
            </a:r>
            <a:r>
              <a:rPr lang="zh-CN" altLang="en-US" sz="2000" dirty="0"/>
              <a:t>得到</a:t>
            </a:r>
            <a:r>
              <a:rPr lang="en-US" altLang="zh-CN" sz="2000" dirty="0"/>
              <a:t>URI</a:t>
            </a:r>
            <a:r>
              <a:rPr lang="zh-CN" altLang="en-US" sz="2000" dirty="0"/>
              <a:t>和处理器</a:t>
            </a:r>
            <a:r>
              <a:rPr lang="en-US" altLang="zh-CN" sz="2000" dirty="0"/>
              <a:t>(Handler</a:t>
            </a:r>
            <a:r>
              <a:rPr lang="zh-CN" altLang="en-US" sz="2000" dirty="0"/>
              <a:t>，如</a:t>
            </a:r>
            <a:r>
              <a:rPr lang="en-US" altLang="zh-CN" sz="2000" dirty="0"/>
              <a:t>Controller</a:t>
            </a:r>
            <a:r>
              <a:rPr lang="zh-CN" altLang="en-US" sz="2000" dirty="0"/>
              <a:t>等</a:t>
            </a:r>
            <a:r>
              <a:rPr lang="en-US" altLang="zh-CN" sz="2000" dirty="0"/>
              <a:t>)</a:t>
            </a:r>
            <a:r>
              <a:rPr lang="zh-CN" altLang="en-US" sz="2000" dirty="0"/>
              <a:t>之间的映射关系</a:t>
            </a:r>
            <a:r>
              <a:rPr lang="en-US" altLang="zh-CN" sz="2000" dirty="0"/>
              <a:t>(</a:t>
            </a:r>
            <a:r>
              <a:rPr lang="en-US" altLang="zh-CN" sz="2000" dirty="0" err="1"/>
              <a:t>HandlerMapping</a:t>
            </a:r>
            <a:r>
              <a:rPr lang="en-US" altLang="zh-CN" sz="2000" dirty="0"/>
              <a:t>)</a:t>
            </a:r>
            <a:endParaRPr lang="en-US" altLang="zh-CN" sz="2000" dirty="0"/>
          </a:p>
          <a:p>
            <a:pPr lvl="1">
              <a:lnSpc>
                <a:spcPct val="150000"/>
              </a:lnSpc>
            </a:pPr>
            <a:r>
              <a:rPr lang="en-US" altLang="zh-CN" sz="2000" dirty="0"/>
              <a:t>1</a:t>
            </a:r>
            <a:r>
              <a:rPr lang="zh-CN" altLang="en-US" sz="2000" dirty="0"/>
              <a:t>、客户端请求提交到</a:t>
            </a:r>
            <a:r>
              <a:rPr lang="en-US" altLang="zh-CN" sz="2000" dirty="0" err="1">
                <a:sym typeface="+mn-ea"/>
              </a:rPr>
              <a:t>DispatcherServlet</a:t>
            </a:r>
            <a:endParaRPr lang="en-US" altLang="zh-CN" sz="2000" dirty="0">
              <a:sym typeface="+mn-ea"/>
            </a:endParaRPr>
          </a:p>
          <a:p>
            <a:pPr lvl="1">
              <a:lnSpc>
                <a:spcPct val="150000"/>
              </a:lnSpc>
            </a:pPr>
            <a:r>
              <a:rPr lang="en-US" altLang="zh-CN" sz="2000" dirty="0"/>
              <a:t>2</a:t>
            </a:r>
            <a:r>
              <a:rPr lang="zh-CN" altLang="en-US" sz="2000" dirty="0"/>
              <a:t>、</a:t>
            </a:r>
            <a:r>
              <a:rPr lang="en-US" altLang="zh-CN" sz="2000" dirty="0">
                <a:sym typeface="+mn-ea"/>
              </a:rPr>
              <a:t> </a:t>
            </a:r>
            <a:r>
              <a:rPr lang="en-US" altLang="zh-CN" sz="2000" dirty="0" err="1">
                <a:sym typeface="+mn-ea"/>
              </a:rPr>
              <a:t>DispatcherServlet</a:t>
            </a:r>
            <a:r>
              <a:rPr lang="zh-CN" altLang="en-US" sz="2000" dirty="0">
                <a:sym typeface="+mn-ea"/>
              </a:rPr>
              <a:t>通过</a:t>
            </a:r>
            <a:r>
              <a:rPr lang="en-US" altLang="zh-CN" sz="2000" dirty="0" err="1">
                <a:sym typeface="+mn-ea"/>
              </a:rPr>
              <a:t>HandlerMapping</a:t>
            </a:r>
            <a:r>
              <a:rPr lang="zh-CN" altLang="en-US" sz="2000" dirty="0">
                <a:sym typeface="+mn-ea"/>
              </a:rPr>
              <a:t>配置，找到对应的处理器（</a:t>
            </a:r>
            <a:r>
              <a:rPr lang="en-US" altLang="zh-CN" sz="2000" dirty="0">
                <a:sym typeface="+mn-ea"/>
              </a:rPr>
              <a:t>Handler</a:t>
            </a:r>
            <a:r>
              <a:rPr lang="zh-CN" altLang="en-US" sz="2000" dirty="0">
                <a:sym typeface="+mn-ea"/>
              </a:rPr>
              <a:t>，如</a:t>
            </a:r>
            <a:r>
              <a:rPr lang="en-US" altLang="zh-CN" sz="2000" dirty="0">
                <a:sym typeface="+mn-ea"/>
              </a:rPr>
              <a:t>Controller</a:t>
            </a:r>
            <a:r>
              <a:rPr lang="zh-CN" altLang="en-US" sz="2000" dirty="0">
                <a:sym typeface="+mn-ea"/>
              </a:rPr>
              <a:t>等</a:t>
            </a:r>
            <a:r>
              <a:rPr lang="zh-CN" altLang="en-US" sz="2000" dirty="0">
                <a:sym typeface="+mn-ea"/>
              </a:rPr>
              <a:t>）</a:t>
            </a:r>
            <a:endParaRPr lang="en-US" altLang="zh-CN" sz="2000" dirty="0">
              <a:sym typeface="+mn-ea"/>
            </a:endParaRPr>
          </a:p>
          <a:p>
            <a:pPr lvl="1">
              <a:lnSpc>
                <a:spcPct val="150000"/>
              </a:lnSpc>
            </a:pPr>
            <a:r>
              <a:rPr lang="en-US" altLang="zh-CN" sz="2000" dirty="0">
                <a:sym typeface="+mn-ea"/>
              </a:rPr>
              <a:t>3</a:t>
            </a:r>
            <a:r>
              <a:rPr lang="zh-CN" altLang="en-US" sz="2000" dirty="0">
                <a:sym typeface="+mn-ea"/>
              </a:rPr>
              <a:t>、</a:t>
            </a:r>
            <a:r>
              <a:rPr lang="en-US" altLang="zh-CN" sz="2000" dirty="0">
                <a:sym typeface="+mn-ea"/>
              </a:rPr>
              <a:t> </a:t>
            </a:r>
            <a:r>
              <a:rPr lang="en-US" altLang="zh-CN" sz="2000" dirty="0" err="1">
                <a:sym typeface="+mn-ea"/>
              </a:rPr>
              <a:t>springmvc</a:t>
            </a:r>
            <a:r>
              <a:rPr lang="zh-CN" altLang="en-US" sz="2000" dirty="0">
                <a:sym typeface="+mn-ea"/>
              </a:rPr>
              <a:t>的</a:t>
            </a:r>
            <a:r>
              <a:rPr lang="en-US" altLang="zh-CN" sz="2000" dirty="0">
                <a:sym typeface="+mn-ea"/>
              </a:rPr>
              <a:t>handler</a:t>
            </a:r>
            <a:r>
              <a:rPr lang="zh-CN" altLang="en-US" sz="2000" dirty="0">
                <a:sym typeface="+mn-ea"/>
              </a:rPr>
              <a:t>有多种实现方式，</a:t>
            </a:r>
            <a:r>
              <a:rPr lang="en-US" altLang="zh-CN" sz="2000" dirty="0" err="1">
                <a:sym typeface="+mn-ea"/>
              </a:rPr>
              <a:t>DispatcherServlet</a:t>
            </a:r>
            <a:r>
              <a:rPr lang="zh-CN" altLang="en-US" sz="2000" dirty="0">
                <a:sym typeface="+mn-ea"/>
              </a:rPr>
              <a:t>通过适配器将请求提交到</a:t>
            </a:r>
            <a:r>
              <a:rPr lang="en-US" altLang="zh-CN" sz="2000" dirty="0">
                <a:sym typeface="+mn-ea"/>
              </a:rPr>
              <a:t>Controller</a:t>
            </a:r>
            <a:r>
              <a:rPr lang="zh-CN" altLang="en-US" sz="2000" dirty="0">
                <a:sym typeface="+mn-ea"/>
              </a:rPr>
              <a:t>等</a:t>
            </a:r>
            <a:r>
              <a:rPr lang="en-US" altLang="zh-CN" sz="2000" dirty="0">
                <a:sym typeface="+mn-ea"/>
              </a:rPr>
              <a:t>handler</a:t>
            </a:r>
            <a:endParaRPr lang="en-US" altLang="zh-CN" sz="2000" dirty="0">
              <a:sym typeface="+mn-ea"/>
            </a:endParaRPr>
          </a:p>
          <a:p>
            <a:pPr lvl="1">
              <a:lnSpc>
                <a:spcPct val="150000"/>
              </a:lnSpc>
            </a:pPr>
            <a:r>
              <a:rPr lang="en-US" altLang="zh-CN" sz="2000" dirty="0">
                <a:sym typeface="+mn-ea"/>
              </a:rPr>
              <a:t>4</a:t>
            </a:r>
            <a:r>
              <a:rPr lang="zh-CN" altLang="en-US" sz="2000" dirty="0">
                <a:sym typeface="+mn-ea"/>
              </a:rPr>
              <a:t>、</a:t>
            </a:r>
            <a:r>
              <a:rPr lang="en-US" altLang="zh-CN" sz="2000" dirty="0">
                <a:sym typeface="+mn-ea"/>
              </a:rPr>
              <a:t> Controller</a:t>
            </a:r>
            <a:r>
              <a:rPr lang="zh-CN" altLang="en-US" sz="2000" dirty="0">
                <a:sym typeface="+mn-ea"/>
              </a:rPr>
              <a:t>调用业务逻辑后返回</a:t>
            </a:r>
            <a:r>
              <a:rPr lang="en-US" altLang="zh-CN" sz="2000" dirty="0" err="1">
                <a:sym typeface="+mn-ea"/>
              </a:rPr>
              <a:t>ModelAndView</a:t>
            </a:r>
            <a:endParaRPr lang="en-US" altLang="zh-CN" sz="2000" dirty="0">
              <a:sym typeface="+mn-ea"/>
            </a:endParaRPr>
          </a:p>
          <a:p>
            <a:pPr lvl="1">
              <a:lnSpc>
                <a:spcPct val="150000"/>
              </a:lnSpc>
            </a:pPr>
            <a:r>
              <a:rPr lang="en-US" altLang="zh-CN" sz="2000" dirty="0">
                <a:sym typeface="+mn-ea"/>
              </a:rPr>
              <a:t>5</a:t>
            </a:r>
            <a:r>
              <a:rPr lang="zh-CN" altLang="en-US" sz="2000" dirty="0">
                <a:sym typeface="+mn-ea"/>
              </a:rPr>
              <a:t>、</a:t>
            </a:r>
            <a:r>
              <a:rPr lang="en-US" altLang="zh-CN" sz="2000" dirty="0">
                <a:sym typeface="+mn-ea"/>
              </a:rPr>
              <a:t> </a:t>
            </a:r>
            <a:r>
              <a:rPr lang="en-US" altLang="zh-CN" sz="2000" dirty="0" err="1">
                <a:sym typeface="+mn-ea"/>
              </a:rPr>
              <a:t>DispatcherServlet</a:t>
            </a:r>
            <a:r>
              <a:rPr lang="en-US" altLang="zh-CN" sz="2000" dirty="0">
                <a:sym typeface="+mn-ea"/>
              </a:rPr>
              <a:t> </a:t>
            </a:r>
            <a:r>
              <a:rPr lang="zh-CN" altLang="en-US" sz="2000" dirty="0">
                <a:sym typeface="+mn-ea"/>
              </a:rPr>
              <a:t>将相应的视图信息传递给</a:t>
            </a:r>
            <a:r>
              <a:rPr lang="en-US" altLang="zh-CN" sz="2000" dirty="0" err="1">
                <a:sym typeface="+mn-ea"/>
              </a:rPr>
              <a:t>ViewResolver</a:t>
            </a:r>
            <a:r>
              <a:rPr lang="zh-CN" altLang="en-US" sz="2000" dirty="0">
                <a:sym typeface="+mn-ea"/>
              </a:rPr>
              <a:t>，找到指定的视图</a:t>
            </a:r>
            <a:endParaRPr lang="en-US" altLang="zh-CN" sz="2000" dirty="0">
              <a:sym typeface="+mn-ea"/>
            </a:endParaRPr>
          </a:p>
          <a:p>
            <a:pPr lvl="1">
              <a:lnSpc>
                <a:spcPct val="150000"/>
              </a:lnSpc>
            </a:pPr>
            <a:r>
              <a:rPr lang="en-US" altLang="zh-CN" sz="2000" dirty="0">
                <a:sym typeface="+mn-ea"/>
              </a:rPr>
              <a:t>6</a:t>
            </a:r>
            <a:r>
              <a:rPr lang="zh-CN" altLang="en-US" sz="2000" dirty="0">
                <a:sym typeface="+mn-ea"/>
              </a:rPr>
              <a:t>、</a:t>
            </a:r>
            <a:r>
              <a:rPr lang="en-US" altLang="zh-CN" sz="2000" dirty="0">
                <a:sym typeface="+mn-ea"/>
              </a:rPr>
              <a:t> </a:t>
            </a:r>
            <a:r>
              <a:rPr lang="zh-CN" altLang="en-US" sz="2000" dirty="0">
                <a:sym typeface="+mn-ea"/>
              </a:rPr>
              <a:t>视图渲染数据模型，返回最终的</a:t>
            </a:r>
            <a:r>
              <a:rPr lang="en-US" altLang="zh-CN" sz="2000" dirty="0">
                <a:sym typeface="+mn-ea"/>
              </a:rPr>
              <a:t>response</a:t>
            </a:r>
            <a:r>
              <a:rPr lang="zh-CN" altLang="en-US" sz="2000" dirty="0">
                <a:sym typeface="+mn-ea"/>
              </a:rPr>
              <a:t>给客户端</a:t>
            </a:r>
            <a:endParaRPr lang="zh-CN" altLang="en-US" sz="2000" dirty="0"/>
          </a:p>
          <a:p>
            <a:pPr marL="109855">
              <a:lnSpc>
                <a:spcPct val="150000"/>
              </a:lnSpc>
              <a:spcBef>
                <a:spcPts val="400"/>
              </a:spcBef>
              <a:buClr>
                <a:schemeClr val="accent1"/>
              </a:buClr>
              <a:buSzPct val="68000"/>
            </a:pPr>
            <a:endParaRPr lang="en-US" altLang="zh-CN" sz="2000" dirty="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Bef>
                <a:spcPts val="0"/>
              </a:spcBef>
              <a:spcAft>
                <a:spcPts val="0"/>
              </a:spcAft>
              <a:defRPr/>
            </a:pPr>
            <a:r>
              <a:rPr lang="en-US" altLang="zh-CN" b="0" kern="1800" dirty="0">
                <a:latin typeface="Times New Roman" panose="02020603050405020304"/>
                <a:sym typeface="+mn-ea"/>
              </a:rPr>
              <a:t>5.4.3</a:t>
            </a:r>
            <a:r>
              <a:rPr lang="zh-CN" altLang="en-US" dirty="0">
                <a:solidFill>
                  <a:schemeClr val="tx1">
                    <a:lumMod val="85000"/>
                    <a:lumOff val="15000"/>
                  </a:schemeClr>
                </a:solidFill>
                <a:latin typeface="+mn-ea"/>
              </a:rPr>
              <a:t> </a:t>
            </a:r>
            <a:r>
              <a:rPr lang="zh-CN" altLang="en-US" dirty="0">
                <a:latin typeface="宋体" pitchFamily="2" charset="-122"/>
                <a:ea typeface="宋体" pitchFamily="2" charset="-122"/>
              </a:rPr>
              <a:t>跨域问题与</a:t>
            </a:r>
            <a:r>
              <a:rPr lang="en-US" altLang="zh-CN" dirty="0">
                <a:latin typeface="宋体" pitchFamily="2" charset="-122"/>
                <a:ea typeface="宋体" pitchFamily="2" charset="-122"/>
              </a:rPr>
              <a:t>CORS</a:t>
            </a:r>
            <a:endParaRPr lang="zh-CN" altLang="en-US" dirty="0">
              <a:solidFill>
                <a:schemeClr val="tx1">
                  <a:lumMod val="85000"/>
                  <a:lumOff val="15000"/>
                </a:schemeClr>
              </a:solidFill>
              <a:latin typeface="+mn-ea"/>
            </a:endParaRPr>
          </a:p>
        </p:txBody>
      </p:sp>
      <p:sp>
        <p:nvSpPr>
          <p:cNvPr id="5" name="文本框 4"/>
          <p:cNvSpPr txBox="1"/>
          <p:nvPr/>
        </p:nvSpPr>
        <p:spPr>
          <a:xfrm>
            <a:off x="250372" y="1223784"/>
            <a:ext cx="11422515" cy="2347309"/>
          </a:xfrm>
          <a:prstGeom prst="rect">
            <a:avLst/>
          </a:prstGeom>
          <a:noFill/>
        </p:spPr>
        <p:txBody>
          <a:bodyPr wrap="square" rtlCol="0">
            <a:spAutoFit/>
          </a:bodyPr>
          <a:lstStyle/>
          <a:p>
            <a:pPr marL="109855">
              <a:lnSpc>
                <a:spcPct val="150000"/>
              </a:lnSpc>
              <a:spcBef>
                <a:spcPts val="400"/>
              </a:spcBef>
              <a:buClr>
                <a:srgbClr val="0080CB"/>
              </a:buClr>
              <a:buSzPct val="68000"/>
              <a:defRPr/>
            </a:pPr>
            <a:r>
              <a:rPr lang="zh-CN" altLang="en-US" sz="2000" dirty="0">
                <a:solidFill>
                  <a:srgbClr val="000000"/>
                </a:solidFill>
                <a:sym typeface="+mn-ea"/>
              </a:rPr>
              <a:t>跨域问题：</a:t>
            </a:r>
            <a:r>
              <a:rPr lang="zh-CN" altLang="en-US" sz="2000" dirty="0"/>
              <a:t>出于安全原因，浏览器限制从脚本中发起的跨域</a:t>
            </a:r>
            <a:r>
              <a:rPr lang="en-US" altLang="zh-CN" sz="2000" dirty="0"/>
              <a:t>HTTP</a:t>
            </a:r>
            <a:r>
              <a:rPr lang="zh-CN" altLang="en-US" sz="2000" dirty="0"/>
              <a:t>请求。默认的安全限制为</a:t>
            </a:r>
            <a:r>
              <a:rPr lang="zh-CN" altLang="en-US" sz="2000" dirty="0">
                <a:solidFill>
                  <a:srgbClr val="FF0000"/>
                </a:solidFill>
              </a:rPr>
              <a:t>同源策略</a:t>
            </a:r>
            <a:r>
              <a:rPr lang="zh-CN" altLang="en-US" sz="2000" dirty="0"/>
              <a:t>， 即</a:t>
            </a:r>
            <a:r>
              <a:rPr lang="en-US" altLang="zh-CN" sz="2000" dirty="0"/>
              <a:t>JavaScript</a:t>
            </a:r>
            <a:r>
              <a:rPr lang="zh-CN" altLang="en-US" sz="2000" dirty="0"/>
              <a:t>只能访问同域下的内容。当一个请求</a:t>
            </a:r>
            <a:r>
              <a:rPr lang="en-US" altLang="zh-CN" sz="2000" dirty="0" err="1"/>
              <a:t>url</a:t>
            </a:r>
            <a:r>
              <a:rPr lang="zh-CN" altLang="en-US" sz="2000" dirty="0"/>
              <a:t>的协议、域名、端口三者之间任意一与当前页面地址不同即为跨域。在前后端分离项目中，前后端部署也常常不在一个服务器内或者在一个服务器的不同端口下。前端想要获取后端的数据，就必须发起请求，如果不做一些处理，就会受到浏览器同源策略的约束。</a:t>
            </a:r>
            <a:r>
              <a:rPr lang="zh-CN" altLang="en-US" sz="2000" dirty="0">
                <a:solidFill>
                  <a:srgbClr val="FF0000"/>
                </a:solidFill>
              </a:rPr>
              <a:t>后端可以收到请求并返回数据，但是前端无法收到数据</a:t>
            </a:r>
            <a:r>
              <a:rPr lang="zh-CN" altLang="en-US" sz="2000" dirty="0"/>
              <a:t>。</a:t>
            </a:r>
            <a:endParaRPr lang="en-US" altLang="zh-CN" sz="2000" dirty="0"/>
          </a:p>
        </p:txBody>
      </p:sp>
      <p:pic>
        <p:nvPicPr>
          <p:cNvPr id="10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34342" y="3618735"/>
            <a:ext cx="6654573" cy="3300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Bef>
                <a:spcPts val="0"/>
              </a:spcBef>
              <a:spcAft>
                <a:spcPts val="0"/>
              </a:spcAft>
              <a:defRPr/>
            </a:pPr>
            <a:r>
              <a:rPr lang="en-US" altLang="zh-CN" b="0" kern="1800" dirty="0">
                <a:latin typeface="Times New Roman" panose="02020603050405020304"/>
                <a:sym typeface="+mn-ea"/>
              </a:rPr>
              <a:t>5.4.3</a:t>
            </a:r>
            <a:r>
              <a:rPr lang="zh-CN" altLang="en-US" dirty="0">
                <a:solidFill>
                  <a:schemeClr val="tx1">
                    <a:lumMod val="85000"/>
                    <a:lumOff val="15000"/>
                  </a:schemeClr>
                </a:solidFill>
                <a:latin typeface="+mn-ea"/>
              </a:rPr>
              <a:t> </a:t>
            </a:r>
            <a:r>
              <a:rPr lang="zh-CN" altLang="en-US" dirty="0">
                <a:latin typeface="宋体" pitchFamily="2" charset="-122"/>
                <a:ea typeface="宋体" pitchFamily="2" charset="-122"/>
              </a:rPr>
              <a:t>跨域问题与</a:t>
            </a:r>
            <a:r>
              <a:rPr lang="en-US" altLang="zh-CN" dirty="0">
                <a:latin typeface="宋体" pitchFamily="2" charset="-122"/>
                <a:ea typeface="宋体" pitchFamily="2" charset="-122"/>
              </a:rPr>
              <a:t>CORS</a:t>
            </a:r>
            <a:endParaRPr lang="zh-CN" altLang="en-US" dirty="0">
              <a:solidFill>
                <a:schemeClr val="tx1">
                  <a:lumMod val="85000"/>
                  <a:lumOff val="15000"/>
                </a:schemeClr>
              </a:solidFill>
              <a:latin typeface="+mn-ea"/>
            </a:endParaRPr>
          </a:p>
        </p:txBody>
      </p:sp>
      <p:sp>
        <p:nvSpPr>
          <p:cNvPr id="5" name="文本框 4"/>
          <p:cNvSpPr txBox="1"/>
          <p:nvPr/>
        </p:nvSpPr>
        <p:spPr>
          <a:xfrm>
            <a:off x="250372" y="1223784"/>
            <a:ext cx="11422515" cy="3016210"/>
          </a:xfrm>
          <a:prstGeom prst="rect">
            <a:avLst/>
          </a:prstGeom>
          <a:noFill/>
        </p:spPr>
        <p:txBody>
          <a:bodyPr wrap="square" rtlCol="0">
            <a:spAutoFit/>
          </a:bodyPr>
          <a:lstStyle/>
          <a:p>
            <a:pPr marL="109855" lvl="0">
              <a:lnSpc>
                <a:spcPct val="150000"/>
              </a:lnSpc>
              <a:spcBef>
                <a:spcPts val="400"/>
              </a:spcBef>
              <a:buClr>
                <a:srgbClr val="0080CB"/>
              </a:buClr>
              <a:buSzPct val="68000"/>
              <a:defRPr/>
            </a:pPr>
            <a:r>
              <a:rPr lang="zh-CN" altLang="en-US" sz="2000" dirty="0">
                <a:solidFill>
                  <a:srgbClr val="000000"/>
                </a:solidFill>
                <a:sym typeface="+mn-ea"/>
              </a:rPr>
              <a:t>解决跨域问题的几个思路：</a:t>
            </a:r>
            <a:endParaRPr lang="en-US" altLang="zh-CN" sz="2000" dirty="0">
              <a:solidFill>
                <a:srgbClr val="000000"/>
              </a:solidFill>
              <a:sym typeface="+mn-ea"/>
            </a:endParaRPr>
          </a:p>
          <a:p>
            <a:pPr marL="109855">
              <a:lnSpc>
                <a:spcPct val="150000"/>
              </a:lnSpc>
              <a:spcBef>
                <a:spcPts val="400"/>
              </a:spcBef>
              <a:buClr>
                <a:srgbClr val="0080CB"/>
              </a:buClr>
              <a:buSzPct val="68000"/>
              <a:defRPr/>
            </a:pPr>
            <a:r>
              <a:rPr lang="en-US" altLang="zh-CN" sz="2000" dirty="0">
                <a:solidFill>
                  <a:srgbClr val="000000"/>
                </a:solidFill>
                <a:sym typeface="+mn-ea"/>
              </a:rPr>
              <a:t>JSONP </a:t>
            </a:r>
            <a:r>
              <a:rPr lang="zh-CN" altLang="en-US" sz="2000" dirty="0">
                <a:solidFill>
                  <a:srgbClr val="000000"/>
                </a:solidFill>
                <a:sym typeface="+mn-ea"/>
              </a:rPr>
              <a:t>跨域：</a:t>
            </a:r>
            <a:r>
              <a:rPr lang="zh-CN" altLang="zh-CN" sz="2000" dirty="0">
                <a:solidFill>
                  <a:srgbClr val="212529"/>
                </a:solidFill>
                <a:ea typeface="-apple-system"/>
              </a:rPr>
              <a:t>借助HTML中的&lt;script&gt;标签可以跨域引入资源。所以动态创建一个&lt;srcipt&gt;标签，src为目的接口 + get数据包 + 处理数据的函数名。后台收到GET请求后解析并返回</a:t>
            </a:r>
            <a:r>
              <a:rPr lang="zh-CN" altLang="zh-CN" sz="2000" dirty="0">
                <a:solidFill>
                  <a:srgbClr val="E83E8C"/>
                </a:solidFill>
                <a:latin typeface="Arial Unicode MS" panose="020B0604020202020204" charset="-122"/>
                <a:ea typeface="SFMono-Regular"/>
              </a:rPr>
              <a:t>函数名(数据)</a:t>
            </a:r>
            <a:r>
              <a:rPr lang="zh-CN" altLang="zh-CN" sz="2000" dirty="0">
                <a:solidFill>
                  <a:srgbClr val="212529"/>
                </a:solidFill>
                <a:ea typeface="-apple-system"/>
              </a:rPr>
              <a:t>给前端，前端&lt;script&gt;标签动态执行处理函数</a:t>
            </a:r>
            <a:r>
              <a:rPr lang="zh-CN" altLang="zh-CN" sz="2000" dirty="0"/>
              <a:t> </a:t>
            </a:r>
            <a:r>
              <a:rPr lang="zh-CN" altLang="en-US" sz="2000" dirty="0"/>
              <a:t>。不推荐使用</a:t>
            </a:r>
            <a:endParaRPr lang="en-US" altLang="zh-CN" sz="2000" dirty="0"/>
          </a:p>
          <a:p>
            <a:pPr marL="109855">
              <a:lnSpc>
                <a:spcPct val="150000"/>
              </a:lnSpc>
              <a:spcBef>
                <a:spcPts val="400"/>
              </a:spcBef>
              <a:buClr>
                <a:srgbClr val="0080CB"/>
              </a:buClr>
              <a:buSzPct val="68000"/>
              <a:defRPr/>
            </a:pPr>
            <a:endParaRPr lang="en-US" altLang="zh-CN" sz="2000" dirty="0">
              <a:solidFill>
                <a:srgbClr val="000000"/>
              </a:solidFill>
              <a:sym typeface="+mn-ea"/>
            </a:endParaRPr>
          </a:p>
          <a:p>
            <a:pPr marL="109855">
              <a:lnSpc>
                <a:spcPct val="150000"/>
              </a:lnSpc>
              <a:spcBef>
                <a:spcPts val="400"/>
              </a:spcBef>
              <a:buClr>
                <a:srgbClr val="0080CB"/>
              </a:buClr>
              <a:buSzPct val="68000"/>
              <a:defRPr/>
            </a:pPr>
            <a:endParaRPr lang="en-US" altLang="zh-CN" sz="2000" noProof="0" dirty="0">
              <a:solidFill>
                <a:srgbClr val="000000"/>
              </a:solidFill>
              <a:sym typeface="+mn-ea"/>
            </a:endParaRPr>
          </a:p>
        </p:txBody>
      </p:sp>
      <p:sp>
        <p:nvSpPr>
          <p:cNvPr id="3" name="Rectangle 1"/>
          <p:cNvSpPr>
            <a:spLocks noChangeArrowheads="1"/>
          </p:cNvSpPr>
          <p:nvPr/>
        </p:nvSpPr>
        <p:spPr bwMode="auto">
          <a:xfrm>
            <a:off x="250371" y="295858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b="0" i="0" u="none" strike="noStrike" cap="none" normalizeH="0" baseline="0" dirty="0">
              <a:ln>
                <a:noFill/>
              </a:ln>
              <a:solidFill>
                <a:schemeClr val="tx1"/>
              </a:solidFill>
              <a:effectLst/>
            </a:endParaRPr>
          </a:p>
        </p:txBody>
      </p:sp>
      <p:pic>
        <p:nvPicPr>
          <p:cNvPr id="2053" name="Picture 5"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1629" y="3423146"/>
            <a:ext cx="5501543" cy="320207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35102" y="3678279"/>
            <a:ext cx="4714875" cy="2215991"/>
          </a:xfrm>
          <a:prstGeom prst="rect">
            <a:avLst/>
          </a:prstGeom>
          <a:noFill/>
        </p:spPr>
        <p:txBody>
          <a:bodyPr wrap="square" rtlCol="0">
            <a:spAutoFit/>
          </a:bodyPr>
          <a:lstStyle/>
          <a:p>
            <a:pPr>
              <a:lnSpc>
                <a:spcPct val="150000"/>
              </a:lnSpc>
            </a:pPr>
            <a:r>
              <a:rPr lang="en-US" altLang="zh-CN" sz="2000" dirty="0">
                <a:solidFill>
                  <a:srgbClr val="000000"/>
                </a:solidFill>
                <a:sym typeface="+mn-ea"/>
              </a:rPr>
              <a:t>Nginx</a:t>
            </a:r>
            <a:r>
              <a:rPr lang="zh-CN" altLang="en-US" sz="2000" dirty="0">
                <a:solidFill>
                  <a:srgbClr val="000000"/>
                </a:solidFill>
                <a:sym typeface="+mn-ea"/>
              </a:rPr>
              <a:t>反向代理跨域：</a:t>
            </a:r>
            <a:r>
              <a:rPr lang="zh-CN" altLang="en-US" sz="2000" dirty="0"/>
              <a:t> 通过</a:t>
            </a:r>
            <a:r>
              <a:rPr lang="en-US" altLang="zh-CN" sz="2000" dirty="0"/>
              <a:t>Nginx</a:t>
            </a:r>
            <a:r>
              <a:rPr lang="zh-CN" altLang="en-US" sz="2000" dirty="0"/>
              <a:t>反向代理将前端项目和前端要请求的</a:t>
            </a:r>
            <a:r>
              <a:rPr lang="en-US" altLang="zh-CN" sz="2000" dirty="0" err="1"/>
              <a:t>api</a:t>
            </a:r>
            <a:r>
              <a:rPr lang="zh-CN" altLang="en-US" sz="2000" dirty="0"/>
              <a:t>接口对应的不同域的服务器映射为同域的服务器。</a:t>
            </a:r>
            <a:endParaRPr lang="en-US" altLang="zh-CN" sz="2000" dirty="0">
              <a:solidFill>
                <a:srgbClr val="000000"/>
              </a:solidFill>
              <a:sym typeface="+mn-ea"/>
            </a:endParaRP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Bef>
                <a:spcPts val="0"/>
              </a:spcBef>
              <a:spcAft>
                <a:spcPts val="0"/>
              </a:spcAft>
              <a:defRPr/>
            </a:pPr>
            <a:r>
              <a:rPr lang="en-US" altLang="zh-CN" b="0" kern="1800" dirty="0">
                <a:latin typeface="Times New Roman" panose="02020603050405020304"/>
                <a:sym typeface="+mn-ea"/>
              </a:rPr>
              <a:t>5.4.3</a:t>
            </a:r>
            <a:r>
              <a:rPr lang="zh-CN" altLang="en-US" dirty="0">
                <a:solidFill>
                  <a:schemeClr val="tx1">
                    <a:lumMod val="85000"/>
                    <a:lumOff val="15000"/>
                  </a:schemeClr>
                </a:solidFill>
                <a:latin typeface="+mn-ea"/>
              </a:rPr>
              <a:t> </a:t>
            </a:r>
            <a:r>
              <a:rPr lang="zh-CN" altLang="en-US" dirty="0">
                <a:latin typeface="宋体" pitchFamily="2" charset="-122"/>
                <a:ea typeface="宋体" pitchFamily="2" charset="-122"/>
              </a:rPr>
              <a:t>跨域问题与</a:t>
            </a:r>
            <a:r>
              <a:rPr lang="en-US" altLang="zh-CN" dirty="0">
                <a:latin typeface="宋体" pitchFamily="2" charset="-122"/>
                <a:ea typeface="宋体" pitchFamily="2" charset="-122"/>
              </a:rPr>
              <a:t>CORS</a:t>
            </a:r>
            <a:endParaRPr lang="zh-CN" altLang="en-US" dirty="0">
              <a:solidFill>
                <a:schemeClr val="tx1">
                  <a:lumMod val="85000"/>
                  <a:lumOff val="15000"/>
                </a:schemeClr>
              </a:solidFill>
              <a:latin typeface="+mn-ea"/>
            </a:endParaRPr>
          </a:p>
        </p:txBody>
      </p:sp>
      <p:sp>
        <p:nvSpPr>
          <p:cNvPr id="5" name="文本框 4"/>
          <p:cNvSpPr txBox="1"/>
          <p:nvPr/>
        </p:nvSpPr>
        <p:spPr>
          <a:xfrm>
            <a:off x="250373" y="1223784"/>
            <a:ext cx="11506062" cy="1423980"/>
          </a:xfrm>
          <a:prstGeom prst="rect">
            <a:avLst/>
          </a:prstGeom>
          <a:noFill/>
        </p:spPr>
        <p:txBody>
          <a:bodyPr wrap="square" rtlCol="0">
            <a:spAutoFit/>
          </a:bodyPr>
          <a:lstStyle/>
          <a:p>
            <a:pPr marL="109855" lvl="0">
              <a:lnSpc>
                <a:spcPct val="150000"/>
              </a:lnSpc>
              <a:spcBef>
                <a:spcPts val="400"/>
              </a:spcBef>
              <a:buClr>
                <a:srgbClr val="0080CB"/>
              </a:buClr>
              <a:buSzPct val="68000"/>
              <a:defRPr/>
            </a:pPr>
            <a:r>
              <a:rPr lang="en-US" altLang="zh-CN" sz="2000" dirty="0"/>
              <a:t>Cross Origin Resource Share (CORS)  </a:t>
            </a:r>
            <a:r>
              <a:rPr lang="zh-CN" altLang="en-US" sz="2000" dirty="0"/>
              <a:t>是一个跨域资源共享方案，通过增加一系列请求头和响应头，规范安全地进行跨站数据传输。各主流的浏览器都会对动态的跨域请求进行特殊的验证处理。验证处理分为简单请求验证处理和预先请求验证处理。</a:t>
            </a:r>
            <a:endParaRPr lang="en-US" altLang="zh-CN" sz="2000" dirty="0"/>
          </a:p>
        </p:txBody>
      </p:sp>
      <p:pic>
        <p:nvPicPr>
          <p:cNvPr id="3074"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11510" y="2647764"/>
            <a:ext cx="6973536" cy="334803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50371" y="2647764"/>
            <a:ext cx="5021717" cy="3883114"/>
          </a:xfrm>
          <a:prstGeom prst="rect">
            <a:avLst/>
          </a:prstGeom>
          <a:noFill/>
        </p:spPr>
        <p:txBody>
          <a:bodyPr wrap="square" rtlCol="0">
            <a:spAutoFit/>
          </a:bodyPr>
          <a:lstStyle/>
          <a:p>
            <a:pPr marL="109855" lvl="0">
              <a:lnSpc>
                <a:spcPct val="150000"/>
              </a:lnSpc>
              <a:spcBef>
                <a:spcPts val="400"/>
              </a:spcBef>
              <a:buClr>
                <a:srgbClr val="0080CB"/>
              </a:buClr>
              <a:buSzPct val="68000"/>
              <a:defRPr/>
            </a:pPr>
            <a:r>
              <a:rPr lang="zh-CN" altLang="en-US" b="1" dirty="0"/>
              <a:t>简单请求验证</a:t>
            </a:r>
            <a:r>
              <a:rPr lang="zh-CN" altLang="en-US" dirty="0"/>
              <a:t>：浏览器在请求头中携带</a:t>
            </a:r>
            <a:r>
              <a:rPr lang="en-US" altLang="zh-CN" dirty="0"/>
              <a:t>Origin </a:t>
            </a:r>
            <a:r>
              <a:rPr lang="zh-CN" altLang="en-US" dirty="0"/>
              <a:t>的</a:t>
            </a:r>
            <a:r>
              <a:rPr lang="en-US" altLang="zh-CN" dirty="0"/>
              <a:t>header</a:t>
            </a:r>
            <a:r>
              <a:rPr lang="zh-CN" altLang="en-US" dirty="0"/>
              <a:t>，服务器端根据自己的跨域规则，通过</a:t>
            </a:r>
            <a:r>
              <a:rPr lang="en-US" altLang="zh-CN" dirty="0"/>
              <a:t>Access-Control-Allow-Origin</a:t>
            </a:r>
            <a:r>
              <a:rPr lang="zh-CN" altLang="en-US" dirty="0"/>
              <a:t>和</a:t>
            </a:r>
            <a:r>
              <a:rPr lang="en-US" altLang="zh-CN" dirty="0"/>
              <a:t>Access-Control-Allow-Methods</a:t>
            </a:r>
            <a:r>
              <a:rPr lang="zh-CN" altLang="en-US" dirty="0"/>
              <a:t>响应头，返回验证结果</a:t>
            </a:r>
            <a:endParaRPr lang="en-US" altLang="zh-CN" dirty="0"/>
          </a:p>
          <a:p>
            <a:pPr marL="109855" lvl="0">
              <a:lnSpc>
                <a:spcPct val="150000"/>
              </a:lnSpc>
              <a:spcBef>
                <a:spcPts val="400"/>
              </a:spcBef>
              <a:buClr>
                <a:srgbClr val="0080CB"/>
              </a:buClr>
              <a:buSzPct val="68000"/>
              <a:defRPr/>
            </a:pPr>
            <a:r>
              <a:rPr lang="zh-CN" altLang="en-US" b="1" dirty="0">
                <a:sym typeface="+mn-ea"/>
              </a:rPr>
              <a:t>预先请求验证</a:t>
            </a:r>
            <a:r>
              <a:rPr lang="zh-CN" altLang="en-US" dirty="0">
                <a:sym typeface="+mn-ea"/>
              </a:rPr>
              <a:t>：预</a:t>
            </a:r>
            <a:r>
              <a:rPr lang="zh-CN" altLang="en-US" dirty="0"/>
              <a:t>先发送</a:t>
            </a:r>
            <a:r>
              <a:rPr lang="en-US" altLang="zh-CN" dirty="0" err="1"/>
              <a:t>Preflighted</a:t>
            </a:r>
            <a:r>
              <a:rPr lang="en-US" altLang="zh-CN" dirty="0"/>
              <a:t> requests</a:t>
            </a:r>
            <a:r>
              <a:rPr lang="zh-CN" altLang="en-US" dirty="0"/>
              <a:t>（预先验证请求），</a:t>
            </a:r>
            <a:r>
              <a:rPr lang="en-US" altLang="zh-CN" dirty="0" err="1"/>
              <a:t>Preflighted</a:t>
            </a:r>
            <a:r>
              <a:rPr lang="en-US" altLang="zh-CN" dirty="0"/>
              <a:t> requests</a:t>
            </a:r>
            <a:r>
              <a:rPr lang="zh-CN" altLang="en-US" dirty="0"/>
              <a:t>是一个</a:t>
            </a:r>
            <a:r>
              <a:rPr lang="en-US" altLang="zh-CN" dirty="0"/>
              <a:t>OPTION</a:t>
            </a:r>
            <a:r>
              <a:rPr lang="zh-CN" altLang="en-US" dirty="0"/>
              <a:t>请求，用于询问要被跨域访问的服务器，是否允许当前域名下的页面发送跨域的请求。 </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Bef>
                <a:spcPts val="0"/>
              </a:spcBef>
              <a:spcAft>
                <a:spcPts val="0"/>
              </a:spcAft>
              <a:defRPr/>
            </a:pPr>
            <a:r>
              <a:rPr lang="en-US" altLang="zh-CN" b="0" kern="1800" dirty="0">
                <a:latin typeface="Times New Roman" panose="02020603050405020304"/>
                <a:sym typeface="+mn-ea"/>
              </a:rPr>
              <a:t>5.4.3</a:t>
            </a:r>
            <a:r>
              <a:rPr lang="zh-CN" altLang="en-US" dirty="0">
                <a:solidFill>
                  <a:schemeClr val="tx1">
                    <a:lumMod val="85000"/>
                    <a:lumOff val="15000"/>
                  </a:schemeClr>
                </a:solidFill>
                <a:latin typeface="+mn-ea"/>
              </a:rPr>
              <a:t> </a:t>
            </a:r>
            <a:r>
              <a:rPr lang="zh-CN" altLang="en-US" dirty="0">
                <a:latin typeface="宋体" pitchFamily="2" charset="-122"/>
                <a:ea typeface="宋体" pitchFamily="2" charset="-122"/>
              </a:rPr>
              <a:t>跨域问题与</a:t>
            </a:r>
            <a:r>
              <a:rPr lang="en-US" altLang="zh-CN" dirty="0">
                <a:latin typeface="宋体" pitchFamily="2" charset="-122"/>
                <a:ea typeface="宋体" pitchFamily="2" charset="-122"/>
              </a:rPr>
              <a:t>CORS</a:t>
            </a:r>
            <a:endParaRPr lang="zh-CN" altLang="en-US" dirty="0">
              <a:solidFill>
                <a:schemeClr val="tx1">
                  <a:lumMod val="85000"/>
                  <a:lumOff val="15000"/>
                </a:schemeClr>
              </a:solidFill>
              <a:latin typeface="+mn-ea"/>
            </a:endParaRPr>
          </a:p>
        </p:txBody>
      </p:sp>
      <p:sp>
        <p:nvSpPr>
          <p:cNvPr id="5" name="文本框 4"/>
          <p:cNvSpPr txBox="1"/>
          <p:nvPr/>
        </p:nvSpPr>
        <p:spPr>
          <a:xfrm>
            <a:off x="250373" y="1223784"/>
            <a:ext cx="11506062" cy="1579920"/>
          </a:xfrm>
          <a:prstGeom prst="rect">
            <a:avLst/>
          </a:prstGeom>
          <a:noFill/>
        </p:spPr>
        <p:txBody>
          <a:bodyPr wrap="square" rtlCol="0">
            <a:spAutoFit/>
          </a:bodyPr>
          <a:lstStyle/>
          <a:p>
            <a:pPr marL="109855" lvl="0">
              <a:lnSpc>
                <a:spcPct val="150000"/>
              </a:lnSpc>
              <a:spcBef>
                <a:spcPts val="400"/>
              </a:spcBef>
              <a:buClr>
                <a:srgbClr val="0080CB"/>
              </a:buClr>
              <a:buSzPct val="68000"/>
              <a:defRPr/>
            </a:pPr>
            <a:r>
              <a:rPr lang="zh-CN" altLang="en-US" sz="2000" dirty="0"/>
              <a:t>在</a:t>
            </a:r>
            <a:r>
              <a:rPr lang="en-US" altLang="zh-CN" sz="2000" dirty="0"/>
              <a:t>Spring Boot 2</a:t>
            </a:r>
            <a:r>
              <a:rPr lang="zh-CN" altLang="en-US" sz="2000" dirty="0"/>
              <a:t>中，提供了注解的方式来对</a:t>
            </a:r>
            <a:r>
              <a:rPr lang="en-US" altLang="zh-CN" sz="2000" dirty="0"/>
              <a:t>CORS</a:t>
            </a:r>
            <a:r>
              <a:rPr lang="zh-CN" altLang="en-US" sz="2000" dirty="0"/>
              <a:t>跨域访问进行支持。</a:t>
            </a:r>
            <a:endParaRPr lang="en-US" altLang="zh-CN" sz="2000" dirty="0"/>
          </a:p>
          <a:p>
            <a:pPr marL="109855" lvl="0">
              <a:lnSpc>
                <a:spcPct val="150000"/>
              </a:lnSpc>
              <a:spcBef>
                <a:spcPts val="400"/>
              </a:spcBef>
              <a:buClr>
                <a:srgbClr val="0080CB"/>
              </a:buClr>
              <a:buSzPct val="68000"/>
              <a:defRPr/>
            </a:pPr>
            <a:r>
              <a:rPr lang="en-US" altLang="zh-CN" sz="2000" dirty="0"/>
              <a:t>1</a:t>
            </a:r>
            <a:r>
              <a:rPr lang="zh-CN" altLang="en-US" sz="2000" dirty="0"/>
              <a:t>）可以将</a:t>
            </a:r>
            <a:r>
              <a:rPr lang="en-US" altLang="zh-CN" sz="2000" dirty="0"/>
              <a:t>@</a:t>
            </a:r>
            <a:r>
              <a:rPr lang="en-US" altLang="zh-CN" sz="2000" dirty="0" err="1"/>
              <a:t>CrossOrigin</a:t>
            </a:r>
            <a:r>
              <a:rPr lang="zh-CN" altLang="en-US" sz="2000" dirty="0"/>
              <a:t>注解在方法上。这样该方法可以被跨域访问。</a:t>
            </a:r>
            <a:endParaRPr lang="en-US" altLang="zh-CN" sz="2000" dirty="0"/>
          </a:p>
          <a:p>
            <a:pPr marL="109855" lvl="0">
              <a:lnSpc>
                <a:spcPct val="150000"/>
              </a:lnSpc>
              <a:spcBef>
                <a:spcPts val="400"/>
              </a:spcBef>
              <a:buClr>
                <a:srgbClr val="0080CB"/>
              </a:buClr>
              <a:buSzPct val="68000"/>
              <a:defRPr/>
            </a:pPr>
            <a:r>
              <a:rPr lang="en-US" altLang="zh-CN" sz="2000" dirty="0"/>
              <a:t>2</a:t>
            </a:r>
            <a:r>
              <a:rPr lang="zh-CN" altLang="en-US" sz="2000" dirty="0"/>
              <a:t>）可对整个</a:t>
            </a:r>
            <a:r>
              <a:rPr lang="en-US" altLang="zh-CN" sz="2000" dirty="0"/>
              <a:t>Controller</a:t>
            </a:r>
            <a:r>
              <a:rPr lang="zh-CN" altLang="en-US" sz="2000" dirty="0"/>
              <a:t>上注解。这样整个</a:t>
            </a:r>
            <a:r>
              <a:rPr lang="en-US" altLang="zh-CN" sz="2000" dirty="0"/>
              <a:t>Controller</a:t>
            </a:r>
            <a:r>
              <a:rPr lang="zh-CN" altLang="en-US" sz="2000" dirty="0"/>
              <a:t>下的所有方法都支持跨域访问。</a:t>
            </a:r>
            <a:endParaRPr lang="en-US" altLang="zh-CN" sz="2000" dirty="0"/>
          </a:p>
        </p:txBody>
      </p:sp>
      <p:pic>
        <p:nvPicPr>
          <p:cNvPr id="4" name="图片 3"/>
          <p:cNvPicPr>
            <a:picLocks noChangeAspect="1"/>
          </p:cNvPicPr>
          <p:nvPr/>
        </p:nvPicPr>
        <p:blipFill>
          <a:blip r:embed="rId1"/>
          <a:stretch>
            <a:fillRect/>
          </a:stretch>
        </p:blipFill>
        <p:spPr>
          <a:xfrm>
            <a:off x="250371" y="2839787"/>
            <a:ext cx="5558499" cy="3782491"/>
          </a:xfrm>
          <a:prstGeom prst="rect">
            <a:avLst/>
          </a:prstGeom>
        </p:spPr>
      </p:pic>
      <p:pic>
        <p:nvPicPr>
          <p:cNvPr id="6" name="图片 5"/>
          <p:cNvPicPr>
            <a:picLocks noChangeAspect="1"/>
          </p:cNvPicPr>
          <p:nvPr/>
        </p:nvPicPr>
        <p:blipFill>
          <a:blip r:embed="rId2"/>
          <a:stretch>
            <a:fillRect/>
          </a:stretch>
        </p:blipFill>
        <p:spPr>
          <a:xfrm>
            <a:off x="6003403" y="2803704"/>
            <a:ext cx="5741120" cy="3818574"/>
          </a:xfrm>
          <a:prstGeom prst="rect">
            <a:avLst/>
          </a:prstGeom>
        </p:spPr>
      </p:pic>
      <p:sp>
        <p:nvSpPr>
          <p:cNvPr id="7" name="文本框 6"/>
          <p:cNvSpPr txBox="1"/>
          <p:nvPr/>
        </p:nvSpPr>
        <p:spPr>
          <a:xfrm>
            <a:off x="250371" y="6437612"/>
            <a:ext cx="12130244" cy="369332"/>
          </a:xfrm>
          <a:prstGeom prst="rect">
            <a:avLst/>
          </a:prstGeom>
          <a:noFill/>
        </p:spPr>
        <p:txBody>
          <a:bodyPr wrap="none" rtlCol="0">
            <a:spAutoFit/>
          </a:bodyPr>
          <a:lstStyle/>
          <a:p>
            <a:r>
              <a:rPr lang="zh-CN" altLang="en-US" dirty="0"/>
              <a:t>默认情况下，</a:t>
            </a:r>
            <a:r>
              <a:rPr lang="en-US" altLang="zh-CN" dirty="0"/>
              <a:t>@</a:t>
            </a:r>
            <a:r>
              <a:rPr lang="en-US" altLang="zh-CN" dirty="0" err="1"/>
              <a:t>CrossOrigin</a:t>
            </a:r>
            <a:r>
              <a:rPr lang="zh-CN" altLang="en-US" dirty="0"/>
              <a:t>允许所有的来源，所有的</a:t>
            </a:r>
            <a:r>
              <a:rPr lang="en-US" altLang="zh-CN" dirty="0"/>
              <a:t>Header</a:t>
            </a:r>
            <a:r>
              <a:rPr lang="zh-CN" altLang="en-US" dirty="0"/>
              <a:t>，</a:t>
            </a:r>
            <a:r>
              <a:rPr lang="en-US" altLang="zh-CN" dirty="0"/>
              <a:t>@</a:t>
            </a:r>
            <a:r>
              <a:rPr lang="en-US" altLang="zh-CN" dirty="0" err="1"/>
              <a:t>RequestMapping</a:t>
            </a:r>
            <a:r>
              <a:rPr lang="zh-CN" altLang="en-US" dirty="0"/>
              <a:t>注解中指定的</a:t>
            </a:r>
            <a:r>
              <a:rPr lang="en-US" altLang="zh-CN" dirty="0"/>
              <a:t>HTTP</a:t>
            </a:r>
            <a:r>
              <a:rPr lang="zh-CN" altLang="en-US" dirty="0"/>
              <a:t>方法被跨域访问</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Bef>
                <a:spcPts val="0"/>
              </a:spcBef>
              <a:spcAft>
                <a:spcPts val="0"/>
              </a:spcAft>
              <a:defRPr/>
            </a:pPr>
            <a:r>
              <a:rPr lang="en-US" altLang="zh-CN" b="0" kern="1800" dirty="0">
                <a:latin typeface="Times New Roman" panose="02020603050405020304"/>
                <a:sym typeface="+mn-ea"/>
              </a:rPr>
              <a:t>5.4.3</a:t>
            </a:r>
            <a:r>
              <a:rPr lang="zh-CN" altLang="en-US" dirty="0">
                <a:solidFill>
                  <a:schemeClr val="tx1">
                    <a:lumMod val="85000"/>
                    <a:lumOff val="15000"/>
                  </a:schemeClr>
                </a:solidFill>
                <a:latin typeface="+mn-ea"/>
              </a:rPr>
              <a:t> </a:t>
            </a:r>
            <a:r>
              <a:rPr lang="zh-CN" altLang="en-US" dirty="0">
                <a:latin typeface="宋体" pitchFamily="2" charset="-122"/>
                <a:ea typeface="宋体" pitchFamily="2" charset="-122"/>
              </a:rPr>
              <a:t>跨域问题与</a:t>
            </a:r>
            <a:r>
              <a:rPr lang="en-US" altLang="zh-CN" dirty="0">
                <a:latin typeface="宋体" pitchFamily="2" charset="-122"/>
                <a:ea typeface="宋体" pitchFamily="2" charset="-122"/>
              </a:rPr>
              <a:t>CORS</a:t>
            </a:r>
            <a:endParaRPr lang="zh-CN" altLang="en-US" dirty="0">
              <a:solidFill>
                <a:schemeClr val="tx1">
                  <a:lumMod val="85000"/>
                  <a:lumOff val="15000"/>
                </a:schemeClr>
              </a:solidFill>
              <a:latin typeface="+mn-ea"/>
            </a:endParaRPr>
          </a:p>
        </p:txBody>
      </p:sp>
      <p:sp>
        <p:nvSpPr>
          <p:cNvPr id="5" name="文本框 4"/>
          <p:cNvSpPr txBox="1"/>
          <p:nvPr/>
        </p:nvSpPr>
        <p:spPr>
          <a:xfrm>
            <a:off x="250373" y="1223784"/>
            <a:ext cx="11506062" cy="1579920"/>
          </a:xfrm>
          <a:prstGeom prst="rect">
            <a:avLst/>
          </a:prstGeom>
          <a:noFill/>
        </p:spPr>
        <p:txBody>
          <a:bodyPr wrap="square" rtlCol="0">
            <a:spAutoFit/>
          </a:bodyPr>
          <a:lstStyle/>
          <a:p>
            <a:pPr marL="109855" lvl="0">
              <a:lnSpc>
                <a:spcPct val="150000"/>
              </a:lnSpc>
              <a:spcBef>
                <a:spcPts val="400"/>
              </a:spcBef>
              <a:buClr>
                <a:srgbClr val="0080CB"/>
              </a:buClr>
              <a:buSzPct val="68000"/>
              <a:defRPr/>
            </a:pPr>
            <a:r>
              <a:rPr lang="zh-CN" altLang="en-US" sz="2000" dirty="0"/>
              <a:t>在</a:t>
            </a:r>
            <a:r>
              <a:rPr lang="en-US" altLang="zh-CN" sz="2000" dirty="0"/>
              <a:t>Spring Boot 2</a:t>
            </a:r>
            <a:r>
              <a:rPr lang="zh-CN" altLang="en-US" sz="2000" dirty="0"/>
              <a:t>中，提供了注解的方式来对</a:t>
            </a:r>
            <a:r>
              <a:rPr lang="en-US" altLang="zh-CN" sz="2000" dirty="0"/>
              <a:t>CORS</a:t>
            </a:r>
            <a:r>
              <a:rPr lang="zh-CN" altLang="en-US" sz="2000" dirty="0"/>
              <a:t>跨域访问进行支持。</a:t>
            </a:r>
            <a:endParaRPr lang="en-US" altLang="zh-CN" sz="2000" dirty="0"/>
          </a:p>
          <a:p>
            <a:pPr marL="109855" lvl="0">
              <a:lnSpc>
                <a:spcPct val="150000"/>
              </a:lnSpc>
              <a:spcBef>
                <a:spcPts val="400"/>
              </a:spcBef>
              <a:buClr>
                <a:srgbClr val="0080CB"/>
              </a:buClr>
              <a:buSzPct val="68000"/>
              <a:defRPr/>
            </a:pPr>
            <a:r>
              <a:rPr lang="en-US" altLang="zh-CN" sz="2000" dirty="0"/>
              <a:t>1</a:t>
            </a:r>
            <a:r>
              <a:rPr lang="zh-CN" altLang="en-US" sz="2000" dirty="0"/>
              <a:t>）可以将</a:t>
            </a:r>
            <a:r>
              <a:rPr lang="en-US" altLang="zh-CN" sz="2000" dirty="0"/>
              <a:t>@</a:t>
            </a:r>
            <a:r>
              <a:rPr lang="en-US" altLang="zh-CN" sz="2000" dirty="0" err="1"/>
              <a:t>CrossOrigin</a:t>
            </a:r>
            <a:r>
              <a:rPr lang="zh-CN" altLang="en-US" sz="2000" dirty="0"/>
              <a:t>注解在方法上。这样该方法可以被跨域访问。</a:t>
            </a:r>
            <a:endParaRPr lang="en-US" altLang="zh-CN" sz="2000" dirty="0"/>
          </a:p>
          <a:p>
            <a:pPr marL="109855" lvl="0">
              <a:lnSpc>
                <a:spcPct val="150000"/>
              </a:lnSpc>
              <a:spcBef>
                <a:spcPts val="400"/>
              </a:spcBef>
              <a:buClr>
                <a:srgbClr val="0080CB"/>
              </a:buClr>
              <a:buSzPct val="68000"/>
              <a:defRPr/>
            </a:pPr>
            <a:r>
              <a:rPr lang="en-US" altLang="zh-CN" sz="2000" dirty="0"/>
              <a:t>2</a:t>
            </a:r>
            <a:r>
              <a:rPr lang="zh-CN" altLang="en-US" sz="2000" dirty="0"/>
              <a:t>）可对整个</a:t>
            </a:r>
            <a:r>
              <a:rPr lang="en-US" altLang="zh-CN" sz="2000" dirty="0"/>
              <a:t>Controller</a:t>
            </a:r>
            <a:r>
              <a:rPr lang="zh-CN" altLang="en-US" sz="2000" dirty="0"/>
              <a:t>上注解。这样整个</a:t>
            </a:r>
            <a:r>
              <a:rPr lang="en-US" altLang="zh-CN" sz="2000" dirty="0"/>
              <a:t>Controller</a:t>
            </a:r>
            <a:r>
              <a:rPr lang="zh-CN" altLang="en-US" sz="2000" dirty="0"/>
              <a:t>下的所有方法都支持跨域访问。</a:t>
            </a:r>
            <a:endParaRPr lang="en-US" altLang="zh-CN" sz="2000" dirty="0"/>
          </a:p>
        </p:txBody>
      </p:sp>
      <p:pic>
        <p:nvPicPr>
          <p:cNvPr id="4" name="图片 3"/>
          <p:cNvPicPr>
            <a:picLocks noChangeAspect="1"/>
          </p:cNvPicPr>
          <p:nvPr/>
        </p:nvPicPr>
        <p:blipFill>
          <a:blip r:embed="rId1"/>
          <a:stretch>
            <a:fillRect/>
          </a:stretch>
        </p:blipFill>
        <p:spPr>
          <a:xfrm>
            <a:off x="250371" y="2839787"/>
            <a:ext cx="5558499" cy="3782491"/>
          </a:xfrm>
          <a:prstGeom prst="rect">
            <a:avLst/>
          </a:prstGeom>
        </p:spPr>
      </p:pic>
      <p:pic>
        <p:nvPicPr>
          <p:cNvPr id="6" name="图片 5"/>
          <p:cNvPicPr>
            <a:picLocks noChangeAspect="1"/>
          </p:cNvPicPr>
          <p:nvPr/>
        </p:nvPicPr>
        <p:blipFill>
          <a:blip r:embed="rId2"/>
          <a:stretch>
            <a:fillRect/>
          </a:stretch>
        </p:blipFill>
        <p:spPr>
          <a:xfrm>
            <a:off x="6003403" y="2803704"/>
            <a:ext cx="5741120" cy="3818574"/>
          </a:xfrm>
          <a:prstGeom prst="rect">
            <a:avLst/>
          </a:prstGeom>
        </p:spPr>
      </p:pic>
      <p:sp>
        <p:nvSpPr>
          <p:cNvPr id="7" name="文本框 6"/>
          <p:cNvSpPr txBox="1"/>
          <p:nvPr/>
        </p:nvSpPr>
        <p:spPr>
          <a:xfrm>
            <a:off x="250371" y="6437612"/>
            <a:ext cx="12130244" cy="369332"/>
          </a:xfrm>
          <a:prstGeom prst="rect">
            <a:avLst/>
          </a:prstGeom>
          <a:noFill/>
        </p:spPr>
        <p:txBody>
          <a:bodyPr wrap="none" rtlCol="0">
            <a:spAutoFit/>
          </a:bodyPr>
          <a:lstStyle/>
          <a:p>
            <a:r>
              <a:rPr lang="zh-CN" altLang="en-US" dirty="0"/>
              <a:t>默认情况下，</a:t>
            </a:r>
            <a:r>
              <a:rPr lang="en-US" altLang="zh-CN" dirty="0"/>
              <a:t>@</a:t>
            </a:r>
            <a:r>
              <a:rPr lang="en-US" altLang="zh-CN" dirty="0" err="1"/>
              <a:t>CrossOrigin</a:t>
            </a:r>
            <a:r>
              <a:rPr lang="zh-CN" altLang="en-US" dirty="0"/>
              <a:t>允许所有的来源，所有的</a:t>
            </a:r>
            <a:r>
              <a:rPr lang="en-US" altLang="zh-CN" dirty="0"/>
              <a:t>Header</a:t>
            </a:r>
            <a:r>
              <a:rPr lang="zh-CN" altLang="en-US" dirty="0"/>
              <a:t>，</a:t>
            </a:r>
            <a:r>
              <a:rPr lang="en-US" altLang="zh-CN" dirty="0"/>
              <a:t>@</a:t>
            </a:r>
            <a:r>
              <a:rPr lang="en-US" altLang="zh-CN" dirty="0" err="1"/>
              <a:t>RequestMapping</a:t>
            </a:r>
            <a:r>
              <a:rPr lang="zh-CN" altLang="en-US" dirty="0"/>
              <a:t>注解中指定的</a:t>
            </a:r>
            <a:r>
              <a:rPr lang="en-US" altLang="zh-CN" dirty="0"/>
              <a:t>HTTP</a:t>
            </a:r>
            <a:r>
              <a:rPr lang="zh-CN" altLang="en-US" dirty="0"/>
              <a:t>方法被跨域访问</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Bef>
                <a:spcPts val="0"/>
              </a:spcBef>
              <a:spcAft>
                <a:spcPts val="0"/>
              </a:spcAft>
              <a:defRPr/>
            </a:pPr>
            <a:r>
              <a:rPr lang="en-US" altLang="zh-CN" b="0" kern="1800" dirty="0">
                <a:latin typeface="Times New Roman" panose="02020603050405020304"/>
                <a:sym typeface="+mn-ea"/>
              </a:rPr>
              <a:t>5.4.3</a:t>
            </a:r>
            <a:r>
              <a:rPr lang="zh-CN" altLang="en-US" dirty="0">
                <a:solidFill>
                  <a:schemeClr val="tx1">
                    <a:lumMod val="85000"/>
                    <a:lumOff val="15000"/>
                  </a:schemeClr>
                </a:solidFill>
                <a:latin typeface="+mn-ea"/>
              </a:rPr>
              <a:t> </a:t>
            </a:r>
            <a:r>
              <a:rPr lang="zh-CN" altLang="en-US" dirty="0">
                <a:latin typeface="宋体" pitchFamily="2" charset="-122"/>
                <a:ea typeface="宋体" pitchFamily="2" charset="-122"/>
              </a:rPr>
              <a:t>跨域问题与</a:t>
            </a:r>
            <a:r>
              <a:rPr lang="en-US" altLang="zh-CN" dirty="0">
                <a:latin typeface="宋体" pitchFamily="2" charset="-122"/>
                <a:ea typeface="宋体" pitchFamily="2" charset="-122"/>
              </a:rPr>
              <a:t>CORS</a:t>
            </a:r>
            <a:endParaRPr lang="zh-CN" altLang="en-US" dirty="0">
              <a:solidFill>
                <a:schemeClr val="tx1">
                  <a:lumMod val="85000"/>
                  <a:lumOff val="15000"/>
                </a:schemeClr>
              </a:solidFill>
              <a:latin typeface="+mn-ea"/>
            </a:endParaRPr>
          </a:p>
        </p:txBody>
      </p:sp>
      <p:sp>
        <p:nvSpPr>
          <p:cNvPr id="5" name="文本框 4"/>
          <p:cNvSpPr txBox="1"/>
          <p:nvPr/>
        </p:nvSpPr>
        <p:spPr>
          <a:xfrm>
            <a:off x="250373" y="1223784"/>
            <a:ext cx="11506062" cy="1066959"/>
          </a:xfrm>
          <a:prstGeom prst="rect">
            <a:avLst/>
          </a:prstGeom>
          <a:noFill/>
        </p:spPr>
        <p:txBody>
          <a:bodyPr wrap="square" rtlCol="0">
            <a:spAutoFit/>
          </a:bodyPr>
          <a:lstStyle/>
          <a:p>
            <a:pPr marL="109855" lvl="0">
              <a:lnSpc>
                <a:spcPct val="150000"/>
              </a:lnSpc>
              <a:spcBef>
                <a:spcPts val="400"/>
              </a:spcBef>
              <a:buClr>
                <a:srgbClr val="0080CB"/>
              </a:buClr>
              <a:buSzPct val="68000"/>
              <a:defRPr/>
            </a:pPr>
            <a:r>
              <a:rPr lang="zh-CN" altLang="en-US" sz="2000" dirty="0"/>
              <a:t>在</a:t>
            </a:r>
            <a:r>
              <a:rPr lang="en-US" altLang="zh-CN" sz="2000" dirty="0"/>
              <a:t>Spring Boot 2</a:t>
            </a:r>
            <a:r>
              <a:rPr lang="zh-CN" altLang="en-US" sz="2000" dirty="0"/>
              <a:t>中，提供了注解的方式来对</a:t>
            </a:r>
            <a:r>
              <a:rPr lang="en-US" altLang="zh-CN" sz="2000" dirty="0"/>
              <a:t>CORS</a:t>
            </a:r>
            <a:r>
              <a:rPr lang="zh-CN" altLang="en-US" sz="2000" dirty="0"/>
              <a:t>跨域访问进行支持。</a:t>
            </a:r>
            <a:endParaRPr lang="en-US" altLang="zh-CN" sz="2000" dirty="0"/>
          </a:p>
          <a:p>
            <a:pPr marL="109855" lvl="0">
              <a:lnSpc>
                <a:spcPct val="150000"/>
              </a:lnSpc>
              <a:spcBef>
                <a:spcPts val="400"/>
              </a:spcBef>
              <a:buClr>
                <a:srgbClr val="0080CB"/>
              </a:buClr>
              <a:buSzPct val="68000"/>
              <a:defRPr/>
            </a:pPr>
            <a:r>
              <a:rPr lang="en-US" altLang="zh-CN" sz="2000" dirty="0"/>
              <a:t>3</a:t>
            </a:r>
            <a:r>
              <a:rPr lang="zh-CN" altLang="en-US" sz="2000" dirty="0"/>
              <a:t>）全局配置，重写</a:t>
            </a:r>
            <a:r>
              <a:rPr lang="en-US" altLang="zh-CN" sz="2000" dirty="0" err="1"/>
              <a:t>WebMvcConfigurer</a:t>
            </a:r>
            <a:r>
              <a:rPr lang="zh-CN" altLang="en-US" sz="2000" dirty="0"/>
              <a:t>中的</a:t>
            </a:r>
            <a:r>
              <a:rPr lang="en-US" altLang="zh-CN" sz="2000" dirty="0" err="1"/>
              <a:t>addCorsMapping</a:t>
            </a:r>
            <a:r>
              <a:rPr lang="zh-CN" altLang="en-US" sz="2000" dirty="0"/>
              <a:t>方法。</a:t>
            </a:r>
            <a:endParaRPr lang="en-US" altLang="zh-CN" sz="2000" dirty="0"/>
          </a:p>
        </p:txBody>
      </p:sp>
      <p:pic>
        <p:nvPicPr>
          <p:cNvPr id="3" name="图片 2"/>
          <p:cNvPicPr>
            <a:picLocks noChangeAspect="1"/>
          </p:cNvPicPr>
          <p:nvPr/>
        </p:nvPicPr>
        <p:blipFill>
          <a:blip r:embed="rId1"/>
          <a:stretch>
            <a:fillRect/>
          </a:stretch>
        </p:blipFill>
        <p:spPr>
          <a:xfrm>
            <a:off x="2638716" y="2290743"/>
            <a:ext cx="6319547" cy="44714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5.1</a:t>
            </a:r>
            <a:r>
              <a:rPr lang="en-US" altLang="zh-CN" b="0" kern="1800" dirty="0">
                <a:latin typeface="Times New Roman" panose="02020603050405020304"/>
              </a:rPr>
              <a:t> Spring MVC</a:t>
            </a:r>
            <a:r>
              <a:rPr lang="zh-CN" altLang="en-US" b="0" kern="1800" dirty="0">
                <a:latin typeface="Times New Roman" panose="02020603050405020304"/>
              </a:rPr>
              <a:t>工作原理</a:t>
            </a:r>
            <a:endParaRPr lang="zh-CN" altLang="en-US" b="0" kern="1800" dirty="0">
              <a:latin typeface="Times New Roman" panose="02020603050405020304"/>
            </a:endParaRPr>
          </a:p>
        </p:txBody>
      </p:sp>
      <p:sp>
        <p:nvSpPr>
          <p:cNvPr id="3" name="文本框 2"/>
          <p:cNvSpPr txBox="1"/>
          <p:nvPr/>
        </p:nvSpPr>
        <p:spPr>
          <a:xfrm>
            <a:off x="250370" y="1223784"/>
            <a:ext cx="10891242" cy="1528624"/>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err="1">
                <a:sym typeface="+mn-ea"/>
              </a:rPr>
              <a:t>DispatcherServlet</a:t>
            </a:r>
            <a:r>
              <a:rPr lang="zh-CN" altLang="en-US" sz="2000" dirty="0">
                <a:sym typeface="+mn-ea"/>
              </a:rPr>
              <a:t>是</a:t>
            </a:r>
            <a:r>
              <a:rPr lang="en-US" altLang="zh-CN" sz="2000" dirty="0">
                <a:sym typeface="+mn-ea"/>
              </a:rPr>
              <a:t>Spring MVC</a:t>
            </a:r>
            <a:r>
              <a:rPr lang="zh-CN" altLang="en-US" sz="2000" dirty="0">
                <a:sym typeface="+mn-ea"/>
              </a:rPr>
              <a:t>框架的核心类，在</a:t>
            </a:r>
            <a:r>
              <a:rPr lang="en-US" altLang="zh-CN" sz="2000" dirty="0">
                <a:sym typeface="+mn-ea"/>
              </a:rPr>
              <a:t>spring-webmvc-</a:t>
            </a:r>
            <a:r>
              <a:rPr lang="en-US" altLang="zh-CN" sz="2000" dirty="0">
                <a:solidFill>
                  <a:srgbClr val="FF0000"/>
                </a:solidFill>
                <a:sym typeface="+mn-ea"/>
              </a:rPr>
              <a:t>x</a:t>
            </a:r>
            <a:r>
              <a:rPr lang="en-US" altLang="zh-CN" sz="2000" dirty="0">
                <a:sym typeface="+mn-ea"/>
              </a:rPr>
              <a:t>.</a:t>
            </a:r>
            <a:r>
              <a:rPr lang="en-US" altLang="zh-CN" sz="2000" dirty="0">
                <a:solidFill>
                  <a:srgbClr val="FF0000"/>
                </a:solidFill>
                <a:sym typeface="+mn-ea"/>
              </a:rPr>
              <a:t>y</a:t>
            </a:r>
            <a:r>
              <a:rPr lang="en-US" altLang="zh-CN" sz="2000" dirty="0">
                <a:sym typeface="+mn-ea"/>
              </a:rPr>
              <a:t>.0.RELEASE.jar</a:t>
            </a:r>
            <a:r>
              <a:rPr lang="zh-CN" altLang="en-US" sz="2000" dirty="0">
                <a:sym typeface="+mn-ea"/>
              </a:rPr>
              <a:t>中的</a:t>
            </a:r>
            <a:r>
              <a:rPr lang="en-US" altLang="zh-CN" sz="2000" dirty="0" err="1">
                <a:sym typeface="+mn-ea"/>
              </a:rPr>
              <a:t>org.springframework.web.servlet</a:t>
            </a:r>
            <a:r>
              <a:rPr lang="zh-CN" altLang="en-US" sz="2000" dirty="0">
                <a:sym typeface="+mn-ea"/>
              </a:rPr>
              <a:t>包下</a:t>
            </a:r>
            <a:r>
              <a:rPr lang="en-US" altLang="zh-CN" dirty="0">
                <a:sym typeface="+mn-ea"/>
              </a:rPr>
              <a:t>	</a:t>
            </a:r>
            <a:endParaRPr lang="en-US" altLang="zh-CN" dirty="0">
              <a:sym typeface="+mn-ea"/>
            </a:endParaRPr>
          </a:p>
          <a:p>
            <a:pPr marL="109855">
              <a:lnSpc>
                <a:spcPct val="150000"/>
              </a:lnSpc>
              <a:spcBef>
                <a:spcPts val="400"/>
              </a:spcBef>
              <a:buClr>
                <a:schemeClr val="accent1"/>
              </a:buClr>
              <a:buSzPct val="68000"/>
            </a:pPr>
            <a:endParaRPr lang="en-US" altLang="zh-CN" sz="2000" dirty="0">
              <a:sym typeface="+mn-ea"/>
            </a:endParaRPr>
          </a:p>
        </p:txBody>
      </p:sp>
      <p:pic>
        <p:nvPicPr>
          <p:cNvPr id="5" name="图片 4"/>
          <p:cNvPicPr>
            <a:picLocks noChangeAspect="1"/>
          </p:cNvPicPr>
          <p:nvPr/>
        </p:nvPicPr>
        <p:blipFill>
          <a:blip r:embed="rId1"/>
          <a:stretch>
            <a:fillRect/>
          </a:stretch>
        </p:blipFill>
        <p:spPr>
          <a:xfrm>
            <a:off x="250370" y="2405576"/>
            <a:ext cx="11632775" cy="36120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kern="1800" dirty="0">
                <a:latin typeface="Times New Roman" panose="02020603050405020304"/>
                <a:sym typeface="+mn-ea"/>
              </a:rPr>
              <a:t>5.1</a:t>
            </a:r>
            <a:r>
              <a:rPr lang="en-US" altLang="zh-CN" b="0" kern="1800" dirty="0">
                <a:latin typeface="Times New Roman" panose="02020603050405020304"/>
              </a:rPr>
              <a:t> Spring MVC</a:t>
            </a:r>
            <a:r>
              <a:rPr lang="zh-CN" altLang="en-US" b="0" kern="1800" dirty="0">
                <a:latin typeface="Times New Roman" panose="02020603050405020304"/>
              </a:rPr>
              <a:t>工作原理</a:t>
            </a:r>
            <a:endParaRPr lang="zh-CN" altLang="en-US" b="0" kern="1800" dirty="0">
              <a:latin typeface="Times New Roman" panose="02020603050405020304"/>
            </a:endParaRPr>
          </a:p>
        </p:txBody>
      </p:sp>
      <p:sp>
        <p:nvSpPr>
          <p:cNvPr id="3" name="文本框 2"/>
          <p:cNvSpPr txBox="1"/>
          <p:nvPr/>
        </p:nvSpPr>
        <p:spPr>
          <a:xfrm>
            <a:off x="250370" y="1223784"/>
            <a:ext cx="10891242" cy="1579920"/>
          </a:xfrm>
          <a:prstGeom prst="rect">
            <a:avLst/>
          </a:prstGeom>
          <a:noFill/>
        </p:spPr>
        <p:txBody>
          <a:bodyPr wrap="square" rtlCol="0">
            <a:spAutoFit/>
          </a:bodyPr>
          <a:lstStyle/>
          <a:p>
            <a:pPr marL="109855">
              <a:lnSpc>
                <a:spcPct val="150000"/>
              </a:lnSpc>
              <a:spcBef>
                <a:spcPts val="400"/>
              </a:spcBef>
              <a:buClr>
                <a:schemeClr val="accent1"/>
              </a:buClr>
              <a:buSzPct val="68000"/>
            </a:pPr>
            <a:r>
              <a:rPr lang="en-US" altLang="zh-CN" sz="2000" dirty="0" err="1">
                <a:sym typeface="+mn-ea"/>
              </a:rPr>
              <a:t>DispatcherServlet</a:t>
            </a:r>
            <a:r>
              <a:rPr lang="zh-CN" altLang="en-US" sz="2000" dirty="0">
                <a:sym typeface="+mn-ea"/>
              </a:rPr>
              <a:t>是</a:t>
            </a:r>
            <a:r>
              <a:rPr lang="en-US" altLang="zh-CN" sz="2000" dirty="0">
                <a:sym typeface="+mn-ea"/>
              </a:rPr>
              <a:t>Spring MVC</a:t>
            </a:r>
            <a:r>
              <a:rPr lang="zh-CN" altLang="en-US" sz="2000" dirty="0">
                <a:sym typeface="+mn-ea"/>
              </a:rPr>
              <a:t>框架的核心类</a:t>
            </a:r>
            <a:endParaRPr lang="en-US" altLang="zh-CN" sz="2000" dirty="0">
              <a:sym typeface="+mn-ea"/>
            </a:endParaRPr>
          </a:p>
          <a:p>
            <a:pPr marL="109855">
              <a:lnSpc>
                <a:spcPct val="150000"/>
              </a:lnSpc>
              <a:spcBef>
                <a:spcPts val="400"/>
              </a:spcBef>
              <a:buClr>
                <a:schemeClr val="accent1"/>
              </a:buClr>
              <a:buSzPct val="68000"/>
            </a:pPr>
            <a:r>
              <a:rPr lang="zh-CN" altLang="en-US" sz="2000" dirty="0">
                <a:sym typeface="+mn-ea"/>
              </a:rPr>
              <a:t>类层级如下图，可以看到</a:t>
            </a:r>
            <a:r>
              <a:rPr lang="en-US" altLang="zh-CN" dirty="0" err="1">
                <a:sym typeface="+mn-ea"/>
              </a:rPr>
              <a:t>DispatcherServlet</a:t>
            </a:r>
            <a:r>
              <a:rPr lang="zh-CN" altLang="en-US" dirty="0">
                <a:sym typeface="+mn-ea"/>
              </a:rPr>
              <a:t>继承了</a:t>
            </a:r>
            <a:r>
              <a:rPr lang="en-US" altLang="zh-CN" dirty="0" err="1">
                <a:sym typeface="+mn-ea"/>
              </a:rPr>
              <a:t>HttpServlet</a:t>
            </a:r>
            <a:r>
              <a:rPr lang="zh-CN" altLang="en-US" dirty="0">
                <a:sym typeface="+mn-ea"/>
              </a:rPr>
              <a:t>、</a:t>
            </a:r>
            <a:r>
              <a:rPr lang="en-US" altLang="zh-CN" dirty="0" err="1">
                <a:sym typeface="+mn-ea"/>
              </a:rPr>
              <a:t>GenericServlet</a:t>
            </a:r>
            <a:endParaRPr lang="en-US" altLang="zh-CN" dirty="0">
              <a:sym typeface="+mn-ea"/>
            </a:endParaRPr>
          </a:p>
          <a:p>
            <a:pPr marL="109855">
              <a:lnSpc>
                <a:spcPct val="150000"/>
              </a:lnSpc>
              <a:spcBef>
                <a:spcPts val="400"/>
              </a:spcBef>
              <a:buClr>
                <a:schemeClr val="accent1"/>
              </a:buClr>
              <a:buSzPct val="68000"/>
            </a:pPr>
            <a:endParaRPr lang="en-US" altLang="zh-CN" sz="2000" dirty="0">
              <a:sym typeface="+mn-ea"/>
            </a:endParaRPr>
          </a:p>
        </p:txBody>
      </p:sp>
      <p:pic>
        <p:nvPicPr>
          <p:cNvPr id="4" name="图片 3"/>
          <p:cNvPicPr>
            <a:picLocks noChangeAspect="1"/>
          </p:cNvPicPr>
          <p:nvPr/>
        </p:nvPicPr>
        <p:blipFill>
          <a:blip r:embed="rId1"/>
          <a:stretch>
            <a:fillRect/>
          </a:stretch>
        </p:blipFill>
        <p:spPr>
          <a:xfrm>
            <a:off x="2033781" y="2390697"/>
            <a:ext cx="7324419" cy="2629953"/>
          </a:xfrm>
          <a:prstGeom prst="rect">
            <a:avLst/>
          </a:prstGeom>
        </p:spPr>
      </p:pic>
    </p:spTree>
  </p:cSld>
  <p:clrMapOvr>
    <a:masterClrMapping/>
  </p:clrMapOvr>
</p:sld>
</file>

<file path=ppt/tags/tag1.xml><?xml version="1.0" encoding="utf-8"?>
<p:tagLst xmlns:p="http://schemas.openxmlformats.org/presentationml/2006/main">
  <p:tag name="TABLE_ENDDRAG_ORIGIN_RECT" val="397*364"/>
  <p:tag name="TABLE_ENDDRAG_RECT" val="38*131*397*364"/>
</p:tagLst>
</file>

<file path=ppt/tags/tag2.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13906</Words>
  <Application>WPS 表格</Application>
  <PresentationFormat>宽屏</PresentationFormat>
  <Paragraphs>650</Paragraphs>
  <Slides>75</Slides>
  <Notes>7</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75</vt:i4>
      </vt:variant>
    </vt:vector>
  </HeadingPairs>
  <TitlesOfParts>
    <vt:vector size="105" baseType="lpstr">
      <vt:lpstr>Arial</vt:lpstr>
      <vt:lpstr>宋体</vt:lpstr>
      <vt:lpstr>Wingdings</vt:lpstr>
      <vt:lpstr>微软雅黑 Light</vt:lpstr>
      <vt:lpstr>汉仪中黑KW</vt:lpstr>
      <vt:lpstr>华文细黑</vt:lpstr>
      <vt:lpstr>黑体-简</vt:lpstr>
      <vt:lpstr>Lao UI</vt:lpstr>
      <vt:lpstr>Calibri</vt:lpstr>
      <vt:lpstr>汉仪书宋二KW</vt:lpstr>
      <vt:lpstr>Wingdings</vt:lpstr>
      <vt:lpstr>Times New Roman</vt:lpstr>
      <vt:lpstr>mplus1mn-regular</vt:lpstr>
      <vt:lpstr>Verdana</vt:lpstr>
      <vt:lpstr>楷体_GB2312</vt:lpstr>
      <vt:lpstr>汉仪楷体简</vt:lpstr>
      <vt:lpstr>Calibri</vt:lpstr>
      <vt:lpstr>-apple-system</vt:lpstr>
      <vt:lpstr>Arial Unicode MS</vt:lpstr>
      <vt:lpstr>SFMono-Regular</vt:lpstr>
      <vt:lpstr>微软雅黑</vt:lpstr>
      <vt:lpstr>汉仪旗黑</vt:lpstr>
      <vt:lpstr>Helvetica Neue</vt:lpstr>
      <vt:lpstr>苹方-简</vt:lpstr>
      <vt:lpstr>Thonburi</vt:lpstr>
      <vt:lpstr>宋体</vt:lpstr>
      <vt:lpstr>微软雅黑 Light</vt:lpstr>
      <vt:lpstr>Arial Bold</vt:lpstr>
      <vt:lpstr>Apple Color Emoji</vt:lpstr>
      <vt:lpstr>Office 主题</vt:lpstr>
      <vt:lpstr>PowerPoint 演示文稿</vt:lpstr>
      <vt:lpstr>第5章 Spring MVC框架</vt:lpstr>
      <vt:lpstr>5.1 Spring MVC工作原理</vt:lpstr>
      <vt:lpstr>5.2 Spring MVC工作原理</vt:lpstr>
      <vt:lpstr>5.2 Spring MVC工作原理</vt:lpstr>
      <vt:lpstr>PowerPoint 演示文稿</vt:lpstr>
      <vt:lpstr>5.2 Spring MVC工作原理</vt:lpstr>
      <vt:lpstr>5.2 Spring MVC工作原理</vt:lpstr>
      <vt:lpstr>5.2 Spring MVC工作原理</vt:lpstr>
      <vt:lpstr>5.2 Spring MVC工作原理</vt:lpstr>
      <vt:lpstr>5.2 Spring MVC工作原理</vt:lpstr>
      <vt:lpstr>5.2.1 基于注解的控制器</vt:lpstr>
      <vt:lpstr>5.2 Spring MVC的基本使用</vt:lpstr>
      <vt:lpstr>5.2 Spring MVC的基本使用</vt:lpstr>
      <vt:lpstr>5.2 Spring MVC的基本使用</vt:lpstr>
      <vt:lpstr>5.2 Spring MVC的基本使用</vt:lpstr>
      <vt:lpstr>5.2 Spring MVC的基本使用</vt:lpstr>
      <vt:lpstr>5.2 Spring MVC的基本使用</vt:lpstr>
      <vt:lpstr>5.2 Spring MVC的基本使用</vt:lpstr>
      <vt:lpstr>5.2 Spring MVC的基本使用</vt:lpstr>
      <vt:lpstr>5.2 Spring MVC的基本使用</vt:lpstr>
      <vt:lpstr>5.2 Spring MVC的基本使用</vt:lpstr>
      <vt:lpstr>5.2 Spring MVC的基本使用</vt:lpstr>
      <vt:lpstr>5.2 Spring MVC的基本使用</vt:lpstr>
      <vt:lpstr>5.2 Spring MVC的基本使用</vt:lpstr>
      <vt:lpstr>5.2 Spring MVC的基本使用</vt:lpstr>
      <vt:lpstr>5.3.1 基于注解的控制器</vt:lpstr>
      <vt:lpstr>5.3.1 基于注解的控制器</vt:lpstr>
      <vt:lpstr>5.3.1 基于注解的控制器</vt:lpstr>
      <vt:lpstr>5.3.2 Request Mapping</vt:lpstr>
      <vt:lpstr>5.3.3 Handler Methods</vt:lpstr>
      <vt:lpstr>5.3.2 Request Mapping</vt:lpstr>
      <vt:lpstr>5.3.2 Request Mapping</vt:lpstr>
      <vt:lpstr>5.3.3 Handler Methods</vt:lpstr>
      <vt:lpstr>5.3.3 Handler Methods</vt:lpstr>
      <vt:lpstr>5.3.3 Handler Methods</vt:lpstr>
      <vt:lpstr>5.3.3 Handler Methods</vt:lpstr>
      <vt:lpstr>5.3.3 Handler Methods</vt:lpstr>
      <vt:lpstr>5.2.3 获取请求参数</vt:lpstr>
      <vt:lpstr>5.2.3 获取请求参数</vt:lpstr>
      <vt:lpstr>5.2.3 获取请求参数</vt:lpstr>
      <vt:lpstr>5.2.3 获取请求参数</vt:lpstr>
      <vt:lpstr>5.2.3 获取请求参数</vt:lpstr>
      <vt:lpstr>5.2.3 获取请求参数</vt:lpstr>
      <vt:lpstr>5.2.3 获取请求参数</vt:lpstr>
      <vt:lpstr>5.2.3 获取请求参数</vt:lpstr>
      <vt:lpstr>5.2.3 获取请求参数</vt:lpstr>
      <vt:lpstr>5.2.3 获取请求参数</vt:lpstr>
      <vt:lpstr>5.2.3 获取请求参数</vt:lpstr>
      <vt:lpstr>5.2.3 获取请求参数</vt:lpstr>
      <vt:lpstr>5.3.3 Handler Methods</vt:lpstr>
      <vt:lpstr>5.2.3 获取请求参数</vt:lpstr>
      <vt:lpstr>5.2.3 获取请求参数</vt:lpstr>
      <vt:lpstr>5.3.3 Handler Methods</vt:lpstr>
      <vt:lpstr>5.3.3 Handler Methods</vt:lpstr>
      <vt:lpstr>5.3.3 Handler Methods</vt:lpstr>
      <vt:lpstr>5.2.4 返回响应</vt:lpstr>
      <vt:lpstr>5.3.5 MVC Config</vt:lpstr>
      <vt:lpstr>5.3 Spring MVC相关配置</vt:lpstr>
      <vt:lpstr>5.3 Spring MVC相关配置</vt:lpstr>
      <vt:lpstr>5.3 Spring MVC相关配置</vt:lpstr>
      <vt:lpstr>5.3 Spring MVC相关配置</vt:lpstr>
      <vt:lpstr>5.3.5 MVC Config</vt:lpstr>
      <vt:lpstr>5.3.5 MVC Config</vt:lpstr>
      <vt:lpstr>5.3.5 MVC Config</vt:lpstr>
      <vt:lpstr>5.3.5 MVC Config</vt:lpstr>
      <vt:lpstr>5.3.6 拦截器</vt:lpstr>
      <vt:lpstr>5.3.6 拦截器</vt:lpstr>
      <vt:lpstr>5.3.7 统一异常处理</vt:lpstr>
      <vt:lpstr>5.3.8 跨域问题与CORS</vt:lpstr>
      <vt:lpstr>5.3.8 跨域问题与CORS</vt:lpstr>
      <vt:lpstr>5.3.8 跨域问题与CORS</vt:lpstr>
      <vt:lpstr>5.3.8 跨域问题与CORS</vt:lpstr>
      <vt:lpstr>5.3.8 跨域问题与CORS</vt:lpstr>
      <vt:lpstr>5.3.8 跨域问题与CORS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rainysun</cp:lastModifiedBy>
  <cp:revision>435</cp:revision>
  <dcterms:created xsi:type="dcterms:W3CDTF">2022-10-26T23:32:00Z</dcterms:created>
  <dcterms:modified xsi:type="dcterms:W3CDTF">2022-10-26T23:32:00Z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2052-4.4.1.7360</vt:lpwstr>
  </property>
  <property fmtid="{D5CDD505-2E9C-101B-9397-08002B2CF9AE}" pid="3" name="ICV">
    <vt:lpwstr>4FBB3E63B2859A2EFB6E4F63D1E855BE</vt:lpwstr>
  </property>
</Properties>
</file>